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theme/themeOverride1.xml" ContentType="application/vnd.openxmlformats-officedocument.themeOverride+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drawings/drawing1.xml" ContentType="application/vnd.openxmlformats-officedocument.drawingml.chartshapes+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4" r:id="rId8"/>
    <p:sldId id="263" r:id="rId9"/>
    <p:sldId id="262" r:id="rId10"/>
    <p:sldId id="309" r:id="rId11"/>
    <p:sldId id="311" r:id="rId12"/>
    <p:sldId id="312" r:id="rId13"/>
    <p:sldId id="315" r:id="rId14"/>
    <p:sldId id="316" r:id="rId15"/>
    <p:sldId id="317" r:id="rId16"/>
    <p:sldId id="318" r:id="rId17"/>
    <p:sldId id="319" r:id="rId18"/>
    <p:sldId id="320" r:id="rId19"/>
    <p:sldId id="265" r:id="rId20"/>
    <p:sldId id="266" r:id="rId21"/>
    <p:sldId id="310" r:id="rId22"/>
    <p:sldId id="267" r:id="rId23"/>
    <p:sldId id="268" r:id="rId24"/>
    <p:sldId id="325" r:id="rId25"/>
    <p:sldId id="269" r:id="rId26"/>
    <p:sldId id="270" r:id="rId27"/>
    <p:sldId id="271" r:id="rId28"/>
    <p:sldId id="272" r:id="rId29"/>
    <p:sldId id="273" r:id="rId30"/>
    <p:sldId id="274" r:id="rId31"/>
    <p:sldId id="275" r:id="rId32"/>
    <p:sldId id="313" r:id="rId33"/>
    <p:sldId id="314" r:id="rId34"/>
    <p:sldId id="276" r:id="rId35"/>
    <p:sldId id="279" r:id="rId36"/>
    <p:sldId id="280" r:id="rId37"/>
    <p:sldId id="283" r:id="rId38"/>
    <p:sldId id="284" r:id="rId39"/>
    <p:sldId id="285" r:id="rId40"/>
    <p:sldId id="286"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21" r:id="rId55"/>
    <p:sldId id="323" r:id="rId56"/>
    <p:sldId id="293" r:id="rId57"/>
    <p:sldId id="322" r:id="rId58"/>
    <p:sldId id="308" r:id="rId59"/>
    <p:sldId id="326" r:id="rId60"/>
    <p:sldId id="324" r:id="rId61"/>
    <p:sldId id="327" r:id="rId6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03447BB-5D67-496B-8E87-E561075AD55C}" styleName="Estilo oscuro 1 - Énfasis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4" autoAdjust="0"/>
    <p:restoredTop sz="94714" autoAdjust="0"/>
  </p:normalViewPr>
  <p:slideViewPr>
    <p:cSldViewPr>
      <p:cViewPr varScale="1">
        <p:scale>
          <a:sx n="87" d="100"/>
          <a:sy n="87" d="100"/>
        </p:scale>
        <p:origin x="-1044" y="-84"/>
      </p:cViewPr>
      <p:guideLst>
        <p:guide orient="horz" pos="2160"/>
        <p:guide pos="2880"/>
      </p:guideLst>
    </p:cSldViewPr>
  </p:slideViewPr>
  <p:outlineViewPr>
    <p:cViewPr>
      <p:scale>
        <a:sx n="33" d="100"/>
        <a:sy n="33" d="100"/>
      </p:scale>
      <p:origin x="0" y="2535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iana%20Huerta\Dropbox\AMPA%20JUAN%20GRIS\COLEGIO\DEBERES\An&#225;lisis%20Debere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Diana%20Huerta\Desktop\Asamblea%2029-2-16\An&#225;lisis%20Debere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Diana%20Huerta\Desktop\Asamblea%2029-2-16\An&#225;lisis%20Debere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Diana%20Huerta\Desktop\Asamblea%2029-2-16\An&#225;lisis%20Debere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Diana%20Huerta\Desktop\Asamblea%2029-2-16\An&#225;lisis%20Debere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Diana%20Huerta\Desktop\Asamblea%2029-2-16\An&#225;lisis%20Deberes.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Diana%20Huerta\Desktop\Asamblea%2029-2-16\An&#225;lisis%20Debere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Diana%20Huerta\Dropbox\AMPA%20JUAN%20GRIS\COLEGIO\DEBERES\An&#225;lisis%20Debere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Diana%20Huerta\Desktop\Asamblea%2029-2-16\An&#225;lisis%20Deberes.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Diana%20Huerta\Dropbox\AMPA%20JUAN%20GRIS\COLEGIO\DEBERES\An&#225;lisis%20Deberes.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Diana%20Huerta\Dropbox\AMPA%20JUAN%20GRIS\COLEGIO\DEBERES\An&#225;lisis%20Deber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iana%20Huerta\Desktop\Asamblea%2029-2-16\An&#225;lisis%20Deberes.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Diana%20Huerta\Desktop\Asamblea%2029-2-16\An&#225;lisis%20Deberes.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Diana\Dropbox\AMPA%20JUAN%20GRIS\COLEGIO\DEBERES\An&#225;lisis%20datos%20Deberes%20en%20CEIP%20Juan%20Gris.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Diana\Dropbox\AMPA%20JUAN%20GRIS\COLEGIO\DEBERES\An&#225;lisis%20datos%20Deberes%20en%20CEIP%20Juan%20Gris.xlsx" TargetMode="External"/></Relationships>
</file>

<file path=ppt/charts/_rels/chart2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Diana%20Huerta\Desktop\Asamblea%2029-2-16\An&#225;lisis%20Deberes.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Diana%20Huerta\Dropbox\AMPA%20JUAN%20GRIS\COLEGIO\DEBERES\An&#225;lisis%20Deberes.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Diana%20Huerta\Desktop\Asamblea%2029-2-16\An&#225;lisis%20Deberes.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Users\Diana%20Huerta\Dropbox\AMPA%20JUAN%20GRIS\COLEGIO\DEBERES\An&#225;lisis%20Deberes.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Users\Diana%20Huerta\Desktop\Asamblea%2029-2-16\An&#225;lisis%20Deberes.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Users\Diana%20Huerta\Dropbox\AMPA%20JUAN%20GRIS\COLEGIO\DEBERES\An&#225;lisis%20Deberes.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Users\Diana%20Huerta\Dropbox\AMPA%20JUAN%20GRIS\COLEGIO\DEBERES\An&#225;lisis%20Deber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iana%20Huerta\Dropbox\AMPA%20JUAN%20GRIS\COLEGIO\DEBERES\An&#225;lisis%20Deberes.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Users\Diana%20Huerta\Desktop\Asamblea%2029-2-16\An&#225;lisis%20Deberes.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Users\Diana%20Huerta\Desktop\Asamblea%2029-2-16\An&#225;lisis%20Deberes.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C:\Users\Diana%20Huerta\Desktop\Asamblea%2029-2-16\An&#225;lisis%20Deberes.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C:\Users\Diana%20Huerta\Desktop\Asamblea%2029-2-16\An&#225;lisis%20Deberes.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C:\Users\Diana%20Huerta\Desktop\Asamblea%2029-2-16\An&#225;lisis%20Deberes.xlsx"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C:\Users\Diana%20Huerta\Desktop\Asamblea%2029-2-16\An&#225;lisis%20Deberes.xlsx"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C:\Users\Diana%20Huerta\Desktop\Asamblea%2029-2-16\An&#225;lisis%20Deberes.xlsx"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file:///C:\Users\Diana%20Huerta\Desktop\Asamblea%2029-2-16\An&#225;lisis%20Deber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Diana%20Huerta\Desktop\Asamblea%2029-2-16\An&#225;lisis%20Deber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Diana%20Huerta\Desktop\Asamblea%2029-2-16\An&#225;lisis%20Deber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Diana%20Huerta\Dropbox\AMPA%20JUAN%20GRIS\COLEGIO\DEBERES\An&#225;lisis%20Debere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Diana%20Huerta\Dropbox\AMPA%20JUAN%20GRIS\COLEGIO\DEBERES\An&#225;lisis%20Debere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Diana%20Huerta\Desktop\Asamblea%2029-2-16\An&#225;lisis%20Debere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Diana%20Huerta\Dropbox\AMPA%20JUAN%20GRIS\COLEGIO\DEBERES\An&#225;lisis%20Deber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'P1'!$D$21</c:f>
              <c:strCache>
                <c:ptCount val="1"/>
                <c:pt idx="0">
                  <c:v>Más de 2 horas</c:v>
                </c:pt>
              </c:strCache>
            </c:strRef>
          </c:tx>
          <c:spPr>
            <a:solidFill>
              <a:srgbClr val="FFFF00"/>
            </a:solidFill>
          </c:spPr>
          <c:invertIfNegative val="0"/>
          <c:cat>
            <c:strRef>
              <c:f>'P1'!$E$20:$J$20</c:f>
              <c:strCache>
                <c:ptCount val="6"/>
                <c:pt idx="0">
                  <c:v>1º</c:v>
                </c:pt>
                <c:pt idx="1">
                  <c:v>2º</c:v>
                </c:pt>
                <c:pt idx="2">
                  <c:v>3º</c:v>
                </c:pt>
                <c:pt idx="3">
                  <c:v>4º</c:v>
                </c:pt>
                <c:pt idx="4">
                  <c:v>5º</c:v>
                </c:pt>
                <c:pt idx="5">
                  <c:v>6º</c:v>
                </c:pt>
              </c:strCache>
            </c:strRef>
          </c:cat>
          <c:val>
            <c:numRef>
              <c:f>'P1'!$E$21:$J$21</c:f>
              <c:numCache>
                <c:formatCode>0.0%</c:formatCode>
                <c:ptCount val="6"/>
                <c:pt idx="0">
                  <c:v>0.1</c:v>
                </c:pt>
                <c:pt idx="1">
                  <c:v>0.22222222222222243</c:v>
                </c:pt>
                <c:pt idx="2">
                  <c:v>7.6923076923076997E-2</c:v>
                </c:pt>
                <c:pt idx="3">
                  <c:v>0.2</c:v>
                </c:pt>
                <c:pt idx="4">
                  <c:v>7.1428571428571494E-2</c:v>
                </c:pt>
                <c:pt idx="5">
                  <c:v>0.25</c:v>
                </c:pt>
              </c:numCache>
            </c:numRef>
          </c:val>
        </c:ser>
        <c:ser>
          <c:idx val="1"/>
          <c:order val="1"/>
          <c:tx>
            <c:strRef>
              <c:f>'P1'!$D$22</c:f>
              <c:strCache>
                <c:ptCount val="1"/>
                <c:pt idx="0">
                  <c:v>Entre 1 hora y media y 2 horas</c:v>
                </c:pt>
              </c:strCache>
            </c:strRef>
          </c:tx>
          <c:invertIfNegative val="0"/>
          <c:cat>
            <c:strRef>
              <c:f>'P1'!$E$20:$J$20</c:f>
              <c:strCache>
                <c:ptCount val="6"/>
                <c:pt idx="0">
                  <c:v>1º</c:v>
                </c:pt>
                <c:pt idx="1">
                  <c:v>2º</c:v>
                </c:pt>
                <c:pt idx="2">
                  <c:v>3º</c:v>
                </c:pt>
                <c:pt idx="3">
                  <c:v>4º</c:v>
                </c:pt>
                <c:pt idx="4">
                  <c:v>5º</c:v>
                </c:pt>
                <c:pt idx="5">
                  <c:v>6º</c:v>
                </c:pt>
              </c:strCache>
            </c:strRef>
          </c:cat>
          <c:val>
            <c:numRef>
              <c:f>'P1'!$E$22:$J$22</c:f>
              <c:numCache>
                <c:formatCode>0.0%</c:formatCode>
                <c:ptCount val="6"/>
                <c:pt idx="0">
                  <c:v>0.30000000000000027</c:v>
                </c:pt>
                <c:pt idx="1">
                  <c:v>0.11111111111111119</c:v>
                </c:pt>
                <c:pt idx="2">
                  <c:v>7.6923076923076997E-2</c:v>
                </c:pt>
                <c:pt idx="3">
                  <c:v>0.2</c:v>
                </c:pt>
                <c:pt idx="4">
                  <c:v>0.21428571428571427</c:v>
                </c:pt>
                <c:pt idx="5">
                  <c:v>0.28571428571428603</c:v>
                </c:pt>
              </c:numCache>
            </c:numRef>
          </c:val>
        </c:ser>
        <c:ser>
          <c:idx val="2"/>
          <c:order val="2"/>
          <c:tx>
            <c:strRef>
              <c:f>'P1'!$D$23</c:f>
              <c:strCache>
                <c:ptCount val="1"/>
                <c:pt idx="0">
                  <c:v>Entre 1 hora y 1 hora y media</c:v>
                </c:pt>
              </c:strCache>
            </c:strRef>
          </c:tx>
          <c:invertIfNegative val="0"/>
          <c:cat>
            <c:strRef>
              <c:f>'P1'!$E$20:$J$20</c:f>
              <c:strCache>
                <c:ptCount val="6"/>
                <c:pt idx="0">
                  <c:v>1º</c:v>
                </c:pt>
                <c:pt idx="1">
                  <c:v>2º</c:v>
                </c:pt>
                <c:pt idx="2">
                  <c:v>3º</c:v>
                </c:pt>
                <c:pt idx="3">
                  <c:v>4º</c:v>
                </c:pt>
                <c:pt idx="4">
                  <c:v>5º</c:v>
                </c:pt>
                <c:pt idx="5">
                  <c:v>6º</c:v>
                </c:pt>
              </c:strCache>
            </c:strRef>
          </c:cat>
          <c:val>
            <c:numRef>
              <c:f>'P1'!$E$23:$J$23</c:f>
              <c:numCache>
                <c:formatCode>0.0%</c:formatCode>
                <c:ptCount val="6"/>
                <c:pt idx="0">
                  <c:v>0.1</c:v>
                </c:pt>
                <c:pt idx="1">
                  <c:v>0.11111111111111119</c:v>
                </c:pt>
                <c:pt idx="2">
                  <c:v>0.3846153846153848</c:v>
                </c:pt>
                <c:pt idx="3">
                  <c:v>0.26666666666666694</c:v>
                </c:pt>
                <c:pt idx="4">
                  <c:v>0.21428571428571427</c:v>
                </c:pt>
                <c:pt idx="5">
                  <c:v>0.28571428571428603</c:v>
                </c:pt>
              </c:numCache>
            </c:numRef>
          </c:val>
        </c:ser>
        <c:ser>
          <c:idx val="3"/>
          <c:order val="3"/>
          <c:tx>
            <c:strRef>
              <c:f>'P1'!$D$24</c:f>
              <c:strCache>
                <c:ptCount val="1"/>
                <c:pt idx="0">
                  <c:v>Entre 30 y 60 minutos</c:v>
                </c:pt>
              </c:strCache>
            </c:strRef>
          </c:tx>
          <c:invertIfNegative val="0"/>
          <c:cat>
            <c:strRef>
              <c:f>'P1'!$E$20:$J$20</c:f>
              <c:strCache>
                <c:ptCount val="6"/>
                <c:pt idx="0">
                  <c:v>1º</c:v>
                </c:pt>
                <c:pt idx="1">
                  <c:v>2º</c:v>
                </c:pt>
                <c:pt idx="2">
                  <c:v>3º</c:v>
                </c:pt>
                <c:pt idx="3">
                  <c:v>4º</c:v>
                </c:pt>
                <c:pt idx="4">
                  <c:v>5º</c:v>
                </c:pt>
                <c:pt idx="5">
                  <c:v>6º</c:v>
                </c:pt>
              </c:strCache>
            </c:strRef>
          </c:cat>
          <c:val>
            <c:numRef>
              <c:f>'P1'!$E$24:$J$24</c:f>
              <c:numCache>
                <c:formatCode>0.0%</c:formatCode>
                <c:ptCount val="6"/>
                <c:pt idx="0">
                  <c:v>0.2</c:v>
                </c:pt>
                <c:pt idx="1">
                  <c:v>0.33333333333333331</c:v>
                </c:pt>
                <c:pt idx="2">
                  <c:v>0.30769230769230782</c:v>
                </c:pt>
                <c:pt idx="3">
                  <c:v>0.33333333333333331</c:v>
                </c:pt>
                <c:pt idx="4">
                  <c:v>0.42857142857142855</c:v>
                </c:pt>
                <c:pt idx="5">
                  <c:v>0.17857142857142883</c:v>
                </c:pt>
              </c:numCache>
            </c:numRef>
          </c:val>
        </c:ser>
        <c:ser>
          <c:idx val="4"/>
          <c:order val="4"/>
          <c:tx>
            <c:strRef>
              <c:f>'P1'!$D$25</c:f>
              <c:strCache>
                <c:ptCount val="1"/>
                <c:pt idx="0">
                  <c:v>Menos de 30 minutos</c:v>
                </c:pt>
              </c:strCache>
            </c:strRef>
          </c:tx>
          <c:invertIfNegative val="0"/>
          <c:cat>
            <c:strRef>
              <c:f>'P1'!$E$20:$J$20</c:f>
              <c:strCache>
                <c:ptCount val="6"/>
                <c:pt idx="0">
                  <c:v>1º</c:v>
                </c:pt>
                <c:pt idx="1">
                  <c:v>2º</c:v>
                </c:pt>
                <c:pt idx="2">
                  <c:v>3º</c:v>
                </c:pt>
                <c:pt idx="3">
                  <c:v>4º</c:v>
                </c:pt>
                <c:pt idx="4">
                  <c:v>5º</c:v>
                </c:pt>
                <c:pt idx="5">
                  <c:v>6º</c:v>
                </c:pt>
              </c:strCache>
            </c:strRef>
          </c:cat>
          <c:val>
            <c:numRef>
              <c:f>'P1'!$E$25:$J$25</c:f>
              <c:numCache>
                <c:formatCode>0.0%</c:formatCode>
                <c:ptCount val="6"/>
                <c:pt idx="0">
                  <c:v>0.30000000000000027</c:v>
                </c:pt>
                <c:pt idx="1">
                  <c:v>0.22222222222222243</c:v>
                </c:pt>
                <c:pt idx="2">
                  <c:v>0.15384615384615408</c:v>
                </c:pt>
                <c:pt idx="3">
                  <c:v>0</c:v>
                </c:pt>
                <c:pt idx="4">
                  <c:v>7.1428571428571494E-2</c:v>
                </c:pt>
                <c:pt idx="5">
                  <c:v>0</c:v>
                </c:pt>
              </c:numCache>
            </c:numRef>
          </c:val>
        </c:ser>
        <c:ser>
          <c:idx val="5"/>
          <c:order val="5"/>
          <c:tx>
            <c:strRef>
              <c:f>'P1'!$D$26</c:f>
              <c:strCache>
                <c:ptCount val="1"/>
                <c:pt idx="0">
                  <c:v>Nada</c:v>
                </c:pt>
              </c:strCache>
            </c:strRef>
          </c:tx>
          <c:invertIfNegative val="0"/>
          <c:cat>
            <c:strRef>
              <c:f>'P1'!$E$20:$J$20</c:f>
              <c:strCache>
                <c:ptCount val="6"/>
                <c:pt idx="0">
                  <c:v>1º</c:v>
                </c:pt>
                <c:pt idx="1">
                  <c:v>2º</c:v>
                </c:pt>
                <c:pt idx="2">
                  <c:v>3º</c:v>
                </c:pt>
                <c:pt idx="3">
                  <c:v>4º</c:v>
                </c:pt>
                <c:pt idx="4">
                  <c:v>5º</c:v>
                </c:pt>
                <c:pt idx="5">
                  <c:v>6º</c:v>
                </c:pt>
              </c:strCache>
            </c:strRef>
          </c:cat>
          <c:val>
            <c:numRef>
              <c:f>'P1'!$E$26:$J$26</c:f>
              <c:numCache>
                <c:formatCode>0.0%</c:formatCode>
                <c:ptCount val="6"/>
                <c:pt idx="0">
                  <c:v>0</c:v>
                </c:pt>
                <c:pt idx="1">
                  <c:v>0</c:v>
                </c:pt>
                <c:pt idx="2">
                  <c:v>0</c:v>
                </c:pt>
                <c:pt idx="3">
                  <c:v>0</c:v>
                </c:pt>
                <c:pt idx="4">
                  <c:v>0</c:v>
                </c:pt>
                <c:pt idx="5">
                  <c:v>0</c:v>
                </c:pt>
              </c:numCache>
            </c:numRef>
          </c:val>
        </c:ser>
        <c:dLbls>
          <c:showLegendKey val="0"/>
          <c:showVal val="0"/>
          <c:showCatName val="0"/>
          <c:showSerName val="0"/>
          <c:showPercent val="0"/>
          <c:showBubbleSize val="0"/>
        </c:dLbls>
        <c:gapWidth val="150"/>
        <c:axId val="36506624"/>
        <c:axId val="36512512"/>
      </c:barChart>
      <c:catAx>
        <c:axId val="36506624"/>
        <c:scaling>
          <c:orientation val="minMax"/>
        </c:scaling>
        <c:delete val="0"/>
        <c:axPos val="b"/>
        <c:majorTickMark val="out"/>
        <c:minorTickMark val="none"/>
        <c:tickLblPos val="nextTo"/>
        <c:crossAx val="36512512"/>
        <c:crosses val="autoZero"/>
        <c:auto val="1"/>
        <c:lblAlgn val="ctr"/>
        <c:lblOffset val="100"/>
        <c:noMultiLvlLbl val="0"/>
      </c:catAx>
      <c:valAx>
        <c:axId val="36512512"/>
        <c:scaling>
          <c:orientation val="minMax"/>
        </c:scaling>
        <c:delete val="0"/>
        <c:axPos val="l"/>
        <c:majorGridlines/>
        <c:numFmt formatCode="0.0%" sourceLinked="1"/>
        <c:majorTickMark val="out"/>
        <c:minorTickMark val="none"/>
        <c:tickLblPos val="nextTo"/>
        <c:crossAx val="36506624"/>
        <c:crosses val="autoZero"/>
        <c:crossBetween val="between"/>
      </c:valAx>
    </c:plotArea>
    <c:legend>
      <c:legendPos val="r"/>
      <c:layout/>
      <c:overlay val="0"/>
      <c:txPr>
        <a:bodyPr/>
        <a:lstStyle/>
        <a:p>
          <a:pPr>
            <a:defRPr sz="1200"/>
          </a:pPr>
          <a:endParaRPr lang="es-E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'P16'!$B$20</c:f>
              <c:strCache>
                <c:ptCount val="1"/>
                <c:pt idx="0">
                  <c:v>Muy en desacuerdo</c:v>
                </c:pt>
              </c:strCache>
            </c:strRef>
          </c:tx>
          <c:invertIfNegative val="0"/>
          <c:cat>
            <c:strRef>
              <c:f>'P16'!$C$19:$H$19</c:f>
              <c:strCache>
                <c:ptCount val="6"/>
                <c:pt idx="0">
                  <c:v>1º</c:v>
                </c:pt>
                <c:pt idx="1">
                  <c:v>2º</c:v>
                </c:pt>
                <c:pt idx="2">
                  <c:v>3º</c:v>
                </c:pt>
                <c:pt idx="3">
                  <c:v>4º</c:v>
                </c:pt>
                <c:pt idx="4">
                  <c:v>5º</c:v>
                </c:pt>
                <c:pt idx="5">
                  <c:v>6º</c:v>
                </c:pt>
              </c:strCache>
            </c:strRef>
          </c:cat>
          <c:val>
            <c:numRef>
              <c:f>'P16'!$C$20:$H$20</c:f>
              <c:numCache>
                <c:formatCode>0.0%</c:formatCode>
                <c:ptCount val="6"/>
                <c:pt idx="0">
                  <c:v>0.30000000000000032</c:v>
                </c:pt>
                <c:pt idx="1">
                  <c:v>0.33333333333333331</c:v>
                </c:pt>
                <c:pt idx="2">
                  <c:v>0.30769230769230782</c:v>
                </c:pt>
                <c:pt idx="3">
                  <c:v>0.21428571428571427</c:v>
                </c:pt>
                <c:pt idx="4">
                  <c:v>7.1428571428571425E-2</c:v>
                </c:pt>
                <c:pt idx="5">
                  <c:v>0.25</c:v>
                </c:pt>
              </c:numCache>
            </c:numRef>
          </c:val>
        </c:ser>
        <c:ser>
          <c:idx val="1"/>
          <c:order val="1"/>
          <c:tx>
            <c:strRef>
              <c:f>'P16'!$B$21</c:f>
              <c:strCache>
                <c:ptCount val="1"/>
                <c:pt idx="0">
                  <c:v>Algo en desacuerdo</c:v>
                </c:pt>
              </c:strCache>
            </c:strRef>
          </c:tx>
          <c:invertIfNegative val="0"/>
          <c:cat>
            <c:strRef>
              <c:f>'P16'!$C$19:$H$19</c:f>
              <c:strCache>
                <c:ptCount val="6"/>
                <c:pt idx="0">
                  <c:v>1º</c:v>
                </c:pt>
                <c:pt idx="1">
                  <c:v>2º</c:v>
                </c:pt>
                <c:pt idx="2">
                  <c:v>3º</c:v>
                </c:pt>
                <c:pt idx="3">
                  <c:v>4º</c:v>
                </c:pt>
                <c:pt idx="4">
                  <c:v>5º</c:v>
                </c:pt>
                <c:pt idx="5">
                  <c:v>6º</c:v>
                </c:pt>
              </c:strCache>
            </c:strRef>
          </c:cat>
          <c:val>
            <c:numRef>
              <c:f>'P16'!$C$21:$H$21</c:f>
              <c:numCache>
                <c:formatCode>0.0%</c:formatCode>
                <c:ptCount val="6"/>
                <c:pt idx="0">
                  <c:v>0</c:v>
                </c:pt>
                <c:pt idx="1">
                  <c:v>0.22222222222222221</c:v>
                </c:pt>
                <c:pt idx="2">
                  <c:v>0</c:v>
                </c:pt>
                <c:pt idx="3">
                  <c:v>0.28571428571428642</c:v>
                </c:pt>
                <c:pt idx="4">
                  <c:v>0.28571428571428642</c:v>
                </c:pt>
                <c:pt idx="5">
                  <c:v>0.25</c:v>
                </c:pt>
              </c:numCache>
            </c:numRef>
          </c:val>
        </c:ser>
        <c:ser>
          <c:idx val="2"/>
          <c:order val="2"/>
          <c:tx>
            <c:strRef>
              <c:f>'P16'!$B$22</c:f>
              <c:strCache>
                <c:ptCount val="1"/>
                <c:pt idx="0">
                  <c:v>Algo de acuerdo</c:v>
                </c:pt>
              </c:strCache>
            </c:strRef>
          </c:tx>
          <c:invertIfNegative val="0"/>
          <c:cat>
            <c:strRef>
              <c:f>'P16'!$C$19:$H$19</c:f>
              <c:strCache>
                <c:ptCount val="6"/>
                <c:pt idx="0">
                  <c:v>1º</c:v>
                </c:pt>
                <c:pt idx="1">
                  <c:v>2º</c:v>
                </c:pt>
                <c:pt idx="2">
                  <c:v>3º</c:v>
                </c:pt>
                <c:pt idx="3">
                  <c:v>4º</c:v>
                </c:pt>
                <c:pt idx="4">
                  <c:v>5º</c:v>
                </c:pt>
                <c:pt idx="5">
                  <c:v>6º</c:v>
                </c:pt>
              </c:strCache>
            </c:strRef>
          </c:cat>
          <c:val>
            <c:numRef>
              <c:f>'P16'!$C$22:$H$22</c:f>
              <c:numCache>
                <c:formatCode>0.0%</c:formatCode>
                <c:ptCount val="6"/>
                <c:pt idx="0">
                  <c:v>0.5</c:v>
                </c:pt>
                <c:pt idx="1">
                  <c:v>0.33333333333333331</c:v>
                </c:pt>
                <c:pt idx="2">
                  <c:v>0.30769230769230782</c:v>
                </c:pt>
                <c:pt idx="3">
                  <c:v>0.28571428571428642</c:v>
                </c:pt>
                <c:pt idx="4">
                  <c:v>0.42857142857142855</c:v>
                </c:pt>
                <c:pt idx="5">
                  <c:v>0.39285714285714346</c:v>
                </c:pt>
              </c:numCache>
            </c:numRef>
          </c:val>
        </c:ser>
        <c:ser>
          <c:idx val="3"/>
          <c:order val="3"/>
          <c:tx>
            <c:strRef>
              <c:f>'P16'!$B$23</c:f>
              <c:strCache>
                <c:ptCount val="1"/>
                <c:pt idx="0">
                  <c:v>Muy de acuerdo</c:v>
                </c:pt>
              </c:strCache>
            </c:strRef>
          </c:tx>
          <c:invertIfNegative val="0"/>
          <c:cat>
            <c:strRef>
              <c:f>'P16'!$C$19:$H$19</c:f>
              <c:strCache>
                <c:ptCount val="6"/>
                <c:pt idx="0">
                  <c:v>1º</c:v>
                </c:pt>
                <c:pt idx="1">
                  <c:v>2º</c:v>
                </c:pt>
                <c:pt idx="2">
                  <c:v>3º</c:v>
                </c:pt>
                <c:pt idx="3">
                  <c:v>4º</c:v>
                </c:pt>
                <c:pt idx="4">
                  <c:v>5º</c:v>
                </c:pt>
                <c:pt idx="5">
                  <c:v>6º</c:v>
                </c:pt>
              </c:strCache>
            </c:strRef>
          </c:cat>
          <c:val>
            <c:numRef>
              <c:f>'P16'!$C$23:$H$23</c:f>
              <c:numCache>
                <c:formatCode>0.0%</c:formatCode>
                <c:ptCount val="6"/>
                <c:pt idx="0">
                  <c:v>0.2</c:v>
                </c:pt>
                <c:pt idx="1">
                  <c:v>0.1111111111111111</c:v>
                </c:pt>
                <c:pt idx="2">
                  <c:v>0.3846153846153848</c:v>
                </c:pt>
                <c:pt idx="3">
                  <c:v>0.21428571428571427</c:v>
                </c:pt>
                <c:pt idx="4">
                  <c:v>0.21428571428571427</c:v>
                </c:pt>
                <c:pt idx="5">
                  <c:v>0.10714285714285714</c:v>
                </c:pt>
              </c:numCache>
            </c:numRef>
          </c:val>
        </c:ser>
        <c:dLbls>
          <c:showLegendKey val="0"/>
          <c:showVal val="0"/>
          <c:showCatName val="0"/>
          <c:showSerName val="0"/>
          <c:showPercent val="0"/>
          <c:showBubbleSize val="0"/>
        </c:dLbls>
        <c:gapWidth val="150"/>
        <c:axId val="37385728"/>
        <c:axId val="37387264"/>
      </c:barChart>
      <c:catAx>
        <c:axId val="37385728"/>
        <c:scaling>
          <c:orientation val="minMax"/>
        </c:scaling>
        <c:delete val="0"/>
        <c:axPos val="b"/>
        <c:majorTickMark val="out"/>
        <c:minorTickMark val="none"/>
        <c:tickLblPos val="nextTo"/>
        <c:crossAx val="37387264"/>
        <c:crosses val="autoZero"/>
        <c:auto val="1"/>
        <c:lblAlgn val="ctr"/>
        <c:lblOffset val="100"/>
        <c:noMultiLvlLbl val="0"/>
      </c:catAx>
      <c:valAx>
        <c:axId val="37387264"/>
        <c:scaling>
          <c:orientation val="minMax"/>
        </c:scaling>
        <c:delete val="0"/>
        <c:axPos val="l"/>
        <c:majorGridlines/>
        <c:numFmt formatCode="0.0%" sourceLinked="1"/>
        <c:majorTickMark val="out"/>
        <c:minorTickMark val="none"/>
        <c:tickLblPos val="nextTo"/>
        <c:crossAx val="37385728"/>
        <c:crosses val="autoZero"/>
        <c:crossBetween val="between"/>
      </c:valAx>
    </c:plotArea>
    <c:legend>
      <c:legendPos val="r"/>
      <c:overlay val="0"/>
      <c:txPr>
        <a:bodyPr/>
        <a:lstStyle/>
        <a:p>
          <a:pPr>
            <a:defRPr sz="1200"/>
          </a:pPr>
          <a:endParaRPr lang="es-ES"/>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32"/>
    </mc:Choice>
    <mc:Fallback>
      <c:style val="32"/>
    </mc:Fallback>
  </mc:AlternateContent>
  <c:chart>
    <c:title>
      <c:tx>
        <c:rich>
          <a:bodyPr/>
          <a:lstStyle/>
          <a:p>
            <a:pPr>
              <a:defRPr/>
            </a:pPr>
            <a:r>
              <a:rPr lang="en-US"/>
              <a:t>Muy de acuerdo + Algo de acuerdo</a:t>
            </a:r>
          </a:p>
        </c:rich>
      </c:tx>
      <c:layout>
        <c:manualLayout>
          <c:xMode val="edge"/>
          <c:yMode val="edge"/>
          <c:x val="0.25996737990830182"/>
          <c:y val="2.7777777777777877E-2"/>
        </c:manualLayout>
      </c:layout>
      <c:overlay val="0"/>
    </c:title>
    <c:autoTitleDeleted val="0"/>
    <c:plotArea>
      <c:layout/>
      <c:barChart>
        <c:barDir val="col"/>
        <c:grouping val="clustered"/>
        <c:varyColors val="0"/>
        <c:ser>
          <c:idx val="0"/>
          <c:order val="0"/>
          <c:tx>
            <c:strRef>
              <c:f>'P16'!$B$25</c:f>
              <c:strCache>
                <c:ptCount val="1"/>
                <c:pt idx="0">
                  <c:v>De acuerdo</c:v>
                </c:pt>
              </c:strCache>
            </c:strRef>
          </c:tx>
          <c:invertIfNegative val="0"/>
          <c:cat>
            <c:strRef>
              <c:f>'P16'!$C$19:$H$19</c:f>
              <c:strCache>
                <c:ptCount val="6"/>
                <c:pt idx="0">
                  <c:v>1º</c:v>
                </c:pt>
                <c:pt idx="1">
                  <c:v>2º</c:v>
                </c:pt>
                <c:pt idx="2">
                  <c:v>3º</c:v>
                </c:pt>
                <c:pt idx="3">
                  <c:v>4º</c:v>
                </c:pt>
                <c:pt idx="4">
                  <c:v>5º</c:v>
                </c:pt>
                <c:pt idx="5">
                  <c:v>6º</c:v>
                </c:pt>
              </c:strCache>
            </c:strRef>
          </c:cat>
          <c:val>
            <c:numRef>
              <c:f>'P16'!$C$25:$H$25</c:f>
              <c:numCache>
                <c:formatCode>0.0%</c:formatCode>
                <c:ptCount val="6"/>
                <c:pt idx="0">
                  <c:v>0.70000000000000062</c:v>
                </c:pt>
                <c:pt idx="1">
                  <c:v>0.44444444444444442</c:v>
                </c:pt>
                <c:pt idx="2">
                  <c:v>0.69230769230769262</c:v>
                </c:pt>
                <c:pt idx="3">
                  <c:v>0.5</c:v>
                </c:pt>
                <c:pt idx="4">
                  <c:v>0.64285714285714279</c:v>
                </c:pt>
                <c:pt idx="5">
                  <c:v>0.5</c:v>
                </c:pt>
              </c:numCache>
            </c:numRef>
          </c:val>
        </c:ser>
        <c:dLbls>
          <c:showLegendKey val="0"/>
          <c:showVal val="0"/>
          <c:showCatName val="0"/>
          <c:showSerName val="0"/>
          <c:showPercent val="0"/>
          <c:showBubbleSize val="0"/>
        </c:dLbls>
        <c:gapWidth val="150"/>
        <c:axId val="37399936"/>
        <c:axId val="37504128"/>
      </c:barChart>
      <c:catAx>
        <c:axId val="37399936"/>
        <c:scaling>
          <c:orientation val="minMax"/>
        </c:scaling>
        <c:delete val="0"/>
        <c:axPos val="b"/>
        <c:majorTickMark val="out"/>
        <c:minorTickMark val="none"/>
        <c:tickLblPos val="nextTo"/>
        <c:crossAx val="37504128"/>
        <c:crosses val="autoZero"/>
        <c:auto val="1"/>
        <c:lblAlgn val="ctr"/>
        <c:lblOffset val="100"/>
        <c:noMultiLvlLbl val="0"/>
      </c:catAx>
      <c:valAx>
        <c:axId val="37504128"/>
        <c:scaling>
          <c:orientation val="minMax"/>
        </c:scaling>
        <c:delete val="0"/>
        <c:axPos val="l"/>
        <c:majorGridlines/>
        <c:numFmt formatCode="0.0%" sourceLinked="1"/>
        <c:majorTickMark val="out"/>
        <c:minorTickMark val="none"/>
        <c:tickLblPos val="nextTo"/>
        <c:crossAx val="37399936"/>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'P17'!$B$20</c:f>
              <c:strCache>
                <c:ptCount val="1"/>
                <c:pt idx="0">
                  <c:v>Muy en desacuerdo</c:v>
                </c:pt>
              </c:strCache>
            </c:strRef>
          </c:tx>
          <c:invertIfNegative val="0"/>
          <c:cat>
            <c:strRef>
              <c:f>'P17'!$C$19:$H$19</c:f>
              <c:strCache>
                <c:ptCount val="6"/>
                <c:pt idx="0">
                  <c:v>1º</c:v>
                </c:pt>
                <c:pt idx="1">
                  <c:v>2º</c:v>
                </c:pt>
                <c:pt idx="2">
                  <c:v>3º</c:v>
                </c:pt>
                <c:pt idx="3">
                  <c:v>4º</c:v>
                </c:pt>
                <c:pt idx="4">
                  <c:v>5º</c:v>
                </c:pt>
                <c:pt idx="5">
                  <c:v>6º</c:v>
                </c:pt>
              </c:strCache>
            </c:strRef>
          </c:cat>
          <c:val>
            <c:numRef>
              <c:f>'P17'!$C$20:$H$20</c:f>
              <c:numCache>
                <c:formatCode>0.0%</c:formatCode>
                <c:ptCount val="6"/>
                <c:pt idx="0">
                  <c:v>0.2</c:v>
                </c:pt>
                <c:pt idx="1">
                  <c:v>0.22222222222222221</c:v>
                </c:pt>
                <c:pt idx="2">
                  <c:v>7.6923076923076927E-2</c:v>
                </c:pt>
                <c:pt idx="3">
                  <c:v>0.26666666666666716</c:v>
                </c:pt>
                <c:pt idx="4">
                  <c:v>7.1428571428571425E-2</c:v>
                </c:pt>
                <c:pt idx="5">
                  <c:v>0.25</c:v>
                </c:pt>
              </c:numCache>
            </c:numRef>
          </c:val>
        </c:ser>
        <c:ser>
          <c:idx val="1"/>
          <c:order val="1"/>
          <c:tx>
            <c:strRef>
              <c:f>'P17'!$B$21</c:f>
              <c:strCache>
                <c:ptCount val="1"/>
                <c:pt idx="0">
                  <c:v>Algo en desacuerdo</c:v>
                </c:pt>
              </c:strCache>
            </c:strRef>
          </c:tx>
          <c:invertIfNegative val="0"/>
          <c:cat>
            <c:strRef>
              <c:f>'P17'!$C$19:$H$19</c:f>
              <c:strCache>
                <c:ptCount val="6"/>
                <c:pt idx="0">
                  <c:v>1º</c:v>
                </c:pt>
                <c:pt idx="1">
                  <c:v>2º</c:v>
                </c:pt>
                <c:pt idx="2">
                  <c:v>3º</c:v>
                </c:pt>
                <c:pt idx="3">
                  <c:v>4º</c:v>
                </c:pt>
                <c:pt idx="4">
                  <c:v>5º</c:v>
                </c:pt>
                <c:pt idx="5">
                  <c:v>6º</c:v>
                </c:pt>
              </c:strCache>
            </c:strRef>
          </c:cat>
          <c:val>
            <c:numRef>
              <c:f>'P17'!$C$21:$H$21</c:f>
              <c:numCache>
                <c:formatCode>0.0%</c:formatCode>
                <c:ptCount val="6"/>
                <c:pt idx="0">
                  <c:v>0.2</c:v>
                </c:pt>
                <c:pt idx="1">
                  <c:v>0.44444444444444442</c:v>
                </c:pt>
                <c:pt idx="2">
                  <c:v>7.6923076923076927E-2</c:v>
                </c:pt>
                <c:pt idx="3">
                  <c:v>0.26666666666666716</c:v>
                </c:pt>
                <c:pt idx="4">
                  <c:v>0.14285714285714324</c:v>
                </c:pt>
                <c:pt idx="5">
                  <c:v>0.17857142857142899</c:v>
                </c:pt>
              </c:numCache>
            </c:numRef>
          </c:val>
        </c:ser>
        <c:ser>
          <c:idx val="2"/>
          <c:order val="2"/>
          <c:tx>
            <c:strRef>
              <c:f>'P17'!$B$22</c:f>
              <c:strCache>
                <c:ptCount val="1"/>
                <c:pt idx="0">
                  <c:v>Algo de acuerdo</c:v>
                </c:pt>
              </c:strCache>
            </c:strRef>
          </c:tx>
          <c:invertIfNegative val="0"/>
          <c:cat>
            <c:strRef>
              <c:f>'P17'!$C$19:$H$19</c:f>
              <c:strCache>
                <c:ptCount val="6"/>
                <c:pt idx="0">
                  <c:v>1º</c:v>
                </c:pt>
                <c:pt idx="1">
                  <c:v>2º</c:v>
                </c:pt>
                <c:pt idx="2">
                  <c:v>3º</c:v>
                </c:pt>
                <c:pt idx="3">
                  <c:v>4º</c:v>
                </c:pt>
                <c:pt idx="4">
                  <c:v>5º</c:v>
                </c:pt>
                <c:pt idx="5">
                  <c:v>6º</c:v>
                </c:pt>
              </c:strCache>
            </c:strRef>
          </c:cat>
          <c:val>
            <c:numRef>
              <c:f>'P17'!$C$22:$H$22</c:f>
              <c:numCache>
                <c:formatCode>0.0%</c:formatCode>
                <c:ptCount val="6"/>
                <c:pt idx="0">
                  <c:v>0.4</c:v>
                </c:pt>
                <c:pt idx="1">
                  <c:v>0.1111111111111111</c:v>
                </c:pt>
                <c:pt idx="2">
                  <c:v>0.3846153846153848</c:v>
                </c:pt>
                <c:pt idx="3">
                  <c:v>0.26666666666666716</c:v>
                </c:pt>
                <c:pt idx="4">
                  <c:v>0.6428571428571429</c:v>
                </c:pt>
                <c:pt idx="5">
                  <c:v>0.39285714285714346</c:v>
                </c:pt>
              </c:numCache>
            </c:numRef>
          </c:val>
        </c:ser>
        <c:ser>
          <c:idx val="3"/>
          <c:order val="3"/>
          <c:tx>
            <c:strRef>
              <c:f>'P17'!$B$23</c:f>
              <c:strCache>
                <c:ptCount val="1"/>
                <c:pt idx="0">
                  <c:v>Muy de acuerdo</c:v>
                </c:pt>
              </c:strCache>
            </c:strRef>
          </c:tx>
          <c:invertIfNegative val="0"/>
          <c:cat>
            <c:strRef>
              <c:f>'P17'!$C$19:$H$19</c:f>
              <c:strCache>
                <c:ptCount val="6"/>
                <c:pt idx="0">
                  <c:v>1º</c:v>
                </c:pt>
                <c:pt idx="1">
                  <c:v>2º</c:v>
                </c:pt>
                <c:pt idx="2">
                  <c:v>3º</c:v>
                </c:pt>
                <c:pt idx="3">
                  <c:v>4º</c:v>
                </c:pt>
                <c:pt idx="4">
                  <c:v>5º</c:v>
                </c:pt>
                <c:pt idx="5">
                  <c:v>6º</c:v>
                </c:pt>
              </c:strCache>
            </c:strRef>
          </c:cat>
          <c:val>
            <c:numRef>
              <c:f>'P17'!$C$23:$H$23</c:f>
              <c:numCache>
                <c:formatCode>0.0%</c:formatCode>
                <c:ptCount val="6"/>
                <c:pt idx="0">
                  <c:v>0.2</c:v>
                </c:pt>
                <c:pt idx="1">
                  <c:v>0.22222222222222221</c:v>
                </c:pt>
                <c:pt idx="2">
                  <c:v>0.46153846153846212</c:v>
                </c:pt>
                <c:pt idx="3">
                  <c:v>0.2</c:v>
                </c:pt>
                <c:pt idx="4">
                  <c:v>0.14285714285714324</c:v>
                </c:pt>
                <c:pt idx="5">
                  <c:v>0.17857142857142899</c:v>
                </c:pt>
              </c:numCache>
            </c:numRef>
          </c:val>
        </c:ser>
        <c:dLbls>
          <c:showLegendKey val="0"/>
          <c:showVal val="0"/>
          <c:showCatName val="0"/>
          <c:showSerName val="0"/>
          <c:showPercent val="0"/>
          <c:showBubbleSize val="0"/>
        </c:dLbls>
        <c:gapWidth val="150"/>
        <c:axId val="37548032"/>
        <c:axId val="37549568"/>
      </c:barChart>
      <c:catAx>
        <c:axId val="37548032"/>
        <c:scaling>
          <c:orientation val="minMax"/>
        </c:scaling>
        <c:delete val="0"/>
        <c:axPos val="b"/>
        <c:majorTickMark val="out"/>
        <c:minorTickMark val="none"/>
        <c:tickLblPos val="nextTo"/>
        <c:crossAx val="37549568"/>
        <c:crosses val="autoZero"/>
        <c:auto val="1"/>
        <c:lblAlgn val="ctr"/>
        <c:lblOffset val="100"/>
        <c:noMultiLvlLbl val="0"/>
      </c:catAx>
      <c:valAx>
        <c:axId val="37549568"/>
        <c:scaling>
          <c:orientation val="minMax"/>
        </c:scaling>
        <c:delete val="0"/>
        <c:axPos val="l"/>
        <c:majorGridlines/>
        <c:numFmt formatCode="0.0%" sourceLinked="1"/>
        <c:majorTickMark val="out"/>
        <c:minorTickMark val="none"/>
        <c:tickLblPos val="nextTo"/>
        <c:crossAx val="37548032"/>
        <c:crosses val="autoZero"/>
        <c:crossBetween val="between"/>
      </c:valAx>
    </c:plotArea>
    <c:legend>
      <c:legendPos val="r"/>
      <c:overlay val="0"/>
      <c:txPr>
        <a:bodyPr/>
        <a:lstStyle/>
        <a:p>
          <a:pPr>
            <a:defRPr sz="1200"/>
          </a:pPr>
          <a:endParaRPr lang="es-ES"/>
        </a:p>
      </c:txPr>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8"/>
    </mc:Choice>
    <mc:Fallback>
      <c:style val="28"/>
    </mc:Fallback>
  </mc:AlternateContent>
  <c:chart>
    <c:title>
      <c:tx>
        <c:rich>
          <a:bodyPr/>
          <a:lstStyle/>
          <a:p>
            <a:pPr>
              <a:defRPr/>
            </a:pPr>
            <a:r>
              <a:rPr lang="en-US"/>
              <a:t>Muy de acuerdo + Algo de acuerdo</a:t>
            </a:r>
          </a:p>
        </c:rich>
      </c:tx>
      <c:layout>
        <c:manualLayout>
          <c:xMode val="edge"/>
          <c:yMode val="edge"/>
          <c:x val="0.29814719067302115"/>
          <c:y val="2.7777755086036242E-2"/>
        </c:manualLayout>
      </c:layout>
      <c:overlay val="0"/>
    </c:title>
    <c:autoTitleDeleted val="0"/>
    <c:plotArea>
      <c:layout/>
      <c:barChart>
        <c:barDir val="col"/>
        <c:grouping val="clustered"/>
        <c:varyColors val="0"/>
        <c:ser>
          <c:idx val="0"/>
          <c:order val="0"/>
          <c:tx>
            <c:strRef>
              <c:f>'P17'!$B$25</c:f>
              <c:strCache>
                <c:ptCount val="1"/>
                <c:pt idx="0">
                  <c:v>De acuerdo</c:v>
                </c:pt>
              </c:strCache>
            </c:strRef>
          </c:tx>
          <c:invertIfNegative val="0"/>
          <c:cat>
            <c:strRef>
              <c:f>'P17'!$C$19:$H$19</c:f>
              <c:strCache>
                <c:ptCount val="6"/>
                <c:pt idx="0">
                  <c:v>1º</c:v>
                </c:pt>
                <c:pt idx="1">
                  <c:v>2º</c:v>
                </c:pt>
                <c:pt idx="2">
                  <c:v>3º</c:v>
                </c:pt>
                <c:pt idx="3">
                  <c:v>4º</c:v>
                </c:pt>
                <c:pt idx="4">
                  <c:v>5º</c:v>
                </c:pt>
                <c:pt idx="5">
                  <c:v>6º</c:v>
                </c:pt>
              </c:strCache>
            </c:strRef>
          </c:cat>
          <c:val>
            <c:numRef>
              <c:f>'P17'!$C$25:$H$25</c:f>
              <c:numCache>
                <c:formatCode>0.0%</c:formatCode>
                <c:ptCount val="6"/>
                <c:pt idx="0">
                  <c:v>0.60000000000000064</c:v>
                </c:pt>
                <c:pt idx="1">
                  <c:v>0.33333333333333331</c:v>
                </c:pt>
                <c:pt idx="2">
                  <c:v>0.8461538461538477</c:v>
                </c:pt>
                <c:pt idx="3">
                  <c:v>0.46666666666666723</c:v>
                </c:pt>
                <c:pt idx="4">
                  <c:v>0.78571428571428559</c:v>
                </c:pt>
                <c:pt idx="5">
                  <c:v>0.57142857142857284</c:v>
                </c:pt>
              </c:numCache>
            </c:numRef>
          </c:val>
        </c:ser>
        <c:dLbls>
          <c:showLegendKey val="0"/>
          <c:showVal val="0"/>
          <c:showCatName val="0"/>
          <c:showSerName val="0"/>
          <c:showPercent val="0"/>
          <c:showBubbleSize val="0"/>
        </c:dLbls>
        <c:gapWidth val="150"/>
        <c:axId val="37451648"/>
        <c:axId val="37453184"/>
      </c:barChart>
      <c:catAx>
        <c:axId val="37451648"/>
        <c:scaling>
          <c:orientation val="minMax"/>
        </c:scaling>
        <c:delete val="0"/>
        <c:axPos val="b"/>
        <c:majorTickMark val="out"/>
        <c:minorTickMark val="none"/>
        <c:tickLblPos val="nextTo"/>
        <c:crossAx val="37453184"/>
        <c:crosses val="autoZero"/>
        <c:auto val="1"/>
        <c:lblAlgn val="ctr"/>
        <c:lblOffset val="100"/>
        <c:noMultiLvlLbl val="0"/>
      </c:catAx>
      <c:valAx>
        <c:axId val="37453184"/>
        <c:scaling>
          <c:orientation val="minMax"/>
        </c:scaling>
        <c:delete val="0"/>
        <c:axPos val="l"/>
        <c:majorGridlines/>
        <c:numFmt formatCode="0.0%" sourceLinked="1"/>
        <c:majorTickMark val="out"/>
        <c:minorTickMark val="none"/>
        <c:tickLblPos val="nextTo"/>
        <c:crossAx val="37451648"/>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'P18'!$B$20</c:f>
              <c:strCache>
                <c:ptCount val="1"/>
                <c:pt idx="0">
                  <c:v>Muy en desacuerdo</c:v>
                </c:pt>
              </c:strCache>
            </c:strRef>
          </c:tx>
          <c:invertIfNegative val="0"/>
          <c:cat>
            <c:strRef>
              <c:f>'P18'!$C$19:$H$19</c:f>
              <c:strCache>
                <c:ptCount val="6"/>
                <c:pt idx="0">
                  <c:v>1º</c:v>
                </c:pt>
                <c:pt idx="1">
                  <c:v>2º</c:v>
                </c:pt>
                <c:pt idx="2">
                  <c:v>3º</c:v>
                </c:pt>
                <c:pt idx="3">
                  <c:v>4º</c:v>
                </c:pt>
                <c:pt idx="4">
                  <c:v>5º</c:v>
                </c:pt>
                <c:pt idx="5">
                  <c:v>6º</c:v>
                </c:pt>
              </c:strCache>
            </c:strRef>
          </c:cat>
          <c:val>
            <c:numRef>
              <c:f>'P18'!$C$20:$H$20</c:f>
              <c:numCache>
                <c:formatCode>0.0%</c:formatCode>
                <c:ptCount val="6"/>
                <c:pt idx="0">
                  <c:v>0.2</c:v>
                </c:pt>
                <c:pt idx="1">
                  <c:v>0.1111111111111111</c:v>
                </c:pt>
                <c:pt idx="2">
                  <c:v>0.15384615384615427</c:v>
                </c:pt>
                <c:pt idx="3">
                  <c:v>6.666666666666668E-2</c:v>
                </c:pt>
                <c:pt idx="4">
                  <c:v>0.14285714285714324</c:v>
                </c:pt>
                <c:pt idx="5">
                  <c:v>0.42857142857142855</c:v>
                </c:pt>
              </c:numCache>
            </c:numRef>
          </c:val>
        </c:ser>
        <c:ser>
          <c:idx val="1"/>
          <c:order val="1"/>
          <c:tx>
            <c:strRef>
              <c:f>'P18'!$B$21</c:f>
              <c:strCache>
                <c:ptCount val="1"/>
                <c:pt idx="0">
                  <c:v>Algo en desacuerdo</c:v>
                </c:pt>
              </c:strCache>
            </c:strRef>
          </c:tx>
          <c:invertIfNegative val="0"/>
          <c:cat>
            <c:strRef>
              <c:f>'P18'!$C$19:$H$19</c:f>
              <c:strCache>
                <c:ptCount val="6"/>
                <c:pt idx="0">
                  <c:v>1º</c:v>
                </c:pt>
                <c:pt idx="1">
                  <c:v>2º</c:v>
                </c:pt>
                <c:pt idx="2">
                  <c:v>3º</c:v>
                </c:pt>
                <c:pt idx="3">
                  <c:v>4º</c:v>
                </c:pt>
                <c:pt idx="4">
                  <c:v>5º</c:v>
                </c:pt>
                <c:pt idx="5">
                  <c:v>6º</c:v>
                </c:pt>
              </c:strCache>
            </c:strRef>
          </c:cat>
          <c:val>
            <c:numRef>
              <c:f>'P18'!$C$21:$H$21</c:f>
              <c:numCache>
                <c:formatCode>0.0%</c:formatCode>
                <c:ptCount val="6"/>
                <c:pt idx="0">
                  <c:v>0.1</c:v>
                </c:pt>
                <c:pt idx="1">
                  <c:v>0.1111111111111111</c:v>
                </c:pt>
                <c:pt idx="2">
                  <c:v>0.15384615384615427</c:v>
                </c:pt>
                <c:pt idx="3">
                  <c:v>6.666666666666668E-2</c:v>
                </c:pt>
                <c:pt idx="4">
                  <c:v>0.14285714285714324</c:v>
                </c:pt>
                <c:pt idx="5">
                  <c:v>0.14285714285714324</c:v>
                </c:pt>
              </c:numCache>
            </c:numRef>
          </c:val>
        </c:ser>
        <c:ser>
          <c:idx val="2"/>
          <c:order val="2"/>
          <c:tx>
            <c:strRef>
              <c:f>'P18'!$B$22</c:f>
              <c:strCache>
                <c:ptCount val="1"/>
                <c:pt idx="0">
                  <c:v>Algo de acuerdo</c:v>
                </c:pt>
              </c:strCache>
            </c:strRef>
          </c:tx>
          <c:invertIfNegative val="0"/>
          <c:cat>
            <c:strRef>
              <c:f>'P18'!$C$19:$H$19</c:f>
              <c:strCache>
                <c:ptCount val="6"/>
                <c:pt idx="0">
                  <c:v>1º</c:v>
                </c:pt>
                <c:pt idx="1">
                  <c:v>2º</c:v>
                </c:pt>
                <c:pt idx="2">
                  <c:v>3º</c:v>
                </c:pt>
                <c:pt idx="3">
                  <c:v>4º</c:v>
                </c:pt>
                <c:pt idx="4">
                  <c:v>5º</c:v>
                </c:pt>
                <c:pt idx="5">
                  <c:v>6º</c:v>
                </c:pt>
              </c:strCache>
            </c:strRef>
          </c:cat>
          <c:val>
            <c:numRef>
              <c:f>'P18'!$C$22:$H$22</c:f>
              <c:numCache>
                <c:formatCode>0.0%</c:formatCode>
                <c:ptCount val="6"/>
                <c:pt idx="0">
                  <c:v>0.1</c:v>
                </c:pt>
                <c:pt idx="1">
                  <c:v>0.33333333333333331</c:v>
                </c:pt>
                <c:pt idx="2">
                  <c:v>0</c:v>
                </c:pt>
                <c:pt idx="3">
                  <c:v>0.33333333333333331</c:v>
                </c:pt>
                <c:pt idx="4">
                  <c:v>0.14285714285714324</c:v>
                </c:pt>
                <c:pt idx="5">
                  <c:v>0.28571428571428642</c:v>
                </c:pt>
              </c:numCache>
            </c:numRef>
          </c:val>
        </c:ser>
        <c:ser>
          <c:idx val="3"/>
          <c:order val="3"/>
          <c:tx>
            <c:strRef>
              <c:f>'P18'!$B$23</c:f>
              <c:strCache>
                <c:ptCount val="1"/>
                <c:pt idx="0">
                  <c:v>Muy de acuerdo</c:v>
                </c:pt>
              </c:strCache>
            </c:strRef>
          </c:tx>
          <c:invertIfNegative val="0"/>
          <c:cat>
            <c:strRef>
              <c:f>'P18'!$C$19:$H$19</c:f>
              <c:strCache>
                <c:ptCount val="6"/>
                <c:pt idx="0">
                  <c:v>1º</c:v>
                </c:pt>
                <c:pt idx="1">
                  <c:v>2º</c:v>
                </c:pt>
                <c:pt idx="2">
                  <c:v>3º</c:v>
                </c:pt>
                <c:pt idx="3">
                  <c:v>4º</c:v>
                </c:pt>
                <c:pt idx="4">
                  <c:v>5º</c:v>
                </c:pt>
                <c:pt idx="5">
                  <c:v>6º</c:v>
                </c:pt>
              </c:strCache>
            </c:strRef>
          </c:cat>
          <c:val>
            <c:numRef>
              <c:f>'P18'!$C$23:$H$23</c:f>
              <c:numCache>
                <c:formatCode>0.0%</c:formatCode>
                <c:ptCount val="6"/>
                <c:pt idx="0">
                  <c:v>0.60000000000000064</c:v>
                </c:pt>
                <c:pt idx="1">
                  <c:v>0.44444444444444442</c:v>
                </c:pt>
                <c:pt idx="2">
                  <c:v>0.69230769230769262</c:v>
                </c:pt>
                <c:pt idx="3">
                  <c:v>0.53333333333333333</c:v>
                </c:pt>
                <c:pt idx="4">
                  <c:v>0.57142857142857284</c:v>
                </c:pt>
                <c:pt idx="5">
                  <c:v>0.14285714285714324</c:v>
                </c:pt>
              </c:numCache>
            </c:numRef>
          </c:val>
        </c:ser>
        <c:dLbls>
          <c:showLegendKey val="0"/>
          <c:showVal val="0"/>
          <c:showCatName val="0"/>
          <c:showSerName val="0"/>
          <c:showPercent val="0"/>
          <c:showBubbleSize val="0"/>
        </c:dLbls>
        <c:gapWidth val="150"/>
        <c:axId val="37562624"/>
        <c:axId val="37576704"/>
      </c:barChart>
      <c:catAx>
        <c:axId val="37562624"/>
        <c:scaling>
          <c:orientation val="minMax"/>
        </c:scaling>
        <c:delete val="0"/>
        <c:axPos val="b"/>
        <c:majorTickMark val="out"/>
        <c:minorTickMark val="none"/>
        <c:tickLblPos val="nextTo"/>
        <c:crossAx val="37576704"/>
        <c:crosses val="autoZero"/>
        <c:auto val="1"/>
        <c:lblAlgn val="ctr"/>
        <c:lblOffset val="100"/>
        <c:noMultiLvlLbl val="0"/>
      </c:catAx>
      <c:valAx>
        <c:axId val="37576704"/>
        <c:scaling>
          <c:orientation val="minMax"/>
        </c:scaling>
        <c:delete val="0"/>
        <c:axPos val="l"/>
        <c:majorGridlines/>
        <c:numFmt formatCode="0.0%" sourceLinked="1"/>
        <c:majorTickMark val="out"/>
        <c:minorTickMark val="none"/>
        <c:tickLblPos val="nextTo"/>
        <c:crossAx val="37562624"/>
        <c:crosses val="autoZero"/>
        <c:crossBetween val="between"/>
      </c:valAx>
    </c:plotArea>
    <c:legend>
      <c:legendPos val="r"/>
      <c:overlay val="0"/>
      <c:txPr>
        <a:bodyPr/>
        <a:lstStyle/>
        <a:p>
          <a:pPr>
            <a:defRPr sz="1200"/>
          </a:pPr>
          <a:endParaRPr lang="es-ES"/>
        </a:p>
      </c:txPr>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9"/>
    </mc:Choice>
    <mc:Fallback>
      <c:style val="29"/>
    </mc:Fallback>
  </mc:AlternateContent>
  <c:chart>
    <c:title>
      <c:tx>
        <c:rich>
          <a:bodyPr/>
          <a:lstStyle/>
          <a:p>
            <a:pPr>
              <a:defRPr/>
            </a:pPr>
            <a:r>
              <a:rPr lang="en-US"/>
              <a:t>Muy de acuerdo + Algo de acuerdo</a:t>
            </a:r>
          </a:p>
        </c:rich>
      </c:tx>
      <c:layout>
        <c:manualLayout>
          <c:xMode val="edge"/>
          <c:yMode val="edge"/>
          <c:x val="0.23177077865266837"/>
          <c:y val="4.1666666666666664E-2"/>
        </c:manualLayout>
      </c:layout>
      <c:overlay val="0"/>
    </c:title>
    <c:autoTitleDeleted val="0"/>
    <c:plotArea>
      <c:layout/>
      <c:barChart>
        <c:barDir val="col"/>
        <c:grouping val="clustered"/>
        <c:varyColors val="0"/>
        <c:ser>
          <c:idx val="0"/>
          <c:order val="0"/>
          <c:tx>
            <c:strRef>
              <c:f>'P18'!$B$25</c:f>
              <c:strCache>
                <c:ptCount val="1"/>
                <c:pt idx="0">
                  <c:v>De acuerdo</c:v>
                </c:pt>
              </c:strCache>
            </c:strRef>
          </c:tx>
          <c:invertIfNegative val="0"/>
          <c:cat>
            <c:strRef>
              <c:f>'P18'!$C$19:$H$19</c:f>
              <c:strCache>
                <c:ptCount val="6"/>
                <c:pt idx="0">
                  <c:v>1º</c:v>
                </c:pt>
                <c:pt idx="1">
                  <c:v>2º</c:v>
                </c:pt>
                <c:pt idx="2">
                  <c:v>3º</c:v>
                </c:pt>
                <c:pt idx="3">
                  <c:v>4º</c:v>
                </c:pt>
                <c:pt idx="4">
                  <c:v>5º</c:v>
                </c:pt>
                <c:pt idx="5">
                  <c:v>6º</c:v>
                </c:pt>
              </c:strCache>
            </c:strRef>
          </c:cat>
          <c:val>
            <c:numRef>
              <c:f>'P18'!$C$25:$H$25</c:f>
              <c:numCache>
                <c:formatCode>0.0%</c:formatCode>
                <c:ptCount val="6"/>
                <c:pt idx="0">
                  <c:v>0.70000000000000062</c:v>
                </c:pt>
                <c:pt idx="1">
                  <c:v>0.77777777777777879</c:v>
                </c:pt>
                <c:pt idx="2">
                  <c:v>0.69230769230769262</c:v>
                </c:pt>
                <c:pt idx="3">
                  <c:v>0.8666666666666667</c:v>
                </c:pt>
                <c:pt idx="4">
                  <c:v>0.71428571428571463</c:v>
                </c:pt>
                <c:pt idx="5">
                  <c:v>0.42857142857142855</c:v>
                </c:pt>
              </c:numCache>
            </c:numRef>
          </c:val>
        </c:ser>
        <c:dLbls>
          <c:showLegendKey val="0"/>
          <c:showVal val="0"/>
          <c:showCatName val="0"/>
          <c:showSerName val="0"/>
          <c:showPercent val="0"/>
          <c:showBubbleSize val="0"/>
        </c:dLbls>
        <c:gapWidth val="150"/>
        <c:axId val="37597568"/>
        <c:axId val="37599104"/>
      </c:barChart>
      <c:catAx>
        <c:axId val="37597568"/>
        <c:scaling>
          <c:orientation val="minMax"/>
        </c:scaling>
        <c:delete val="0"/>
        <c:axPos val="b"/>
        <c:majorTickMark val="out"/>
        <c:minorTickMark val="none"/>
        <c:tickLblPos val="nextTo"/>
        <c:crossAx val="37599104"/>
        <c:crosses val="autoZero"/>
        <c:auto val="1"/>
        <c:lblAlgn val="ctr"/>
        <c:lblOffset val="100"/>
        <c:noMultiLvlLbl val="0"/>
      </c:catAx>
      <c:valAx>
        <c:axId val="37599104"/>
        <c:scaling>
          <c:orientation val="minMax"/>
        </c:scaling>
        <c:delete val="0"/>
        <c:axPos val="l"/>
        <c:majorGridlines/>
        <c:numFmt formatCode="0.0%" sourceLinked="1"/>
        <c:majorTickMark val="out"/>
        <c:minorTickMark val="none"/>
        <c:tickLblPos val="nextTo"/>
        <c:crossAx val="37597568"/>
        <c:crosses val="autoZero"/>
        <c:crossBetween val="between"/>
      </c:valAx>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'P4'!$C$22</c:f>
              <c:strCache>
                <c:ptCount val="1"/>
                <c:pt idx="0">
                  <c:v>Ejercicios del libro de texto</c:v>
                </c:pt>
              </c:strCache>
            </c:strRef>
          </c:tx>
          <c:spPr>
            <a:solidFill>
              <a:srgbClr val="FFFF00"/>
            </a:solidFill>
          </c:spPr>
          <c:invertIfNegative val="0"/>
          <c:cat>
            <c:strRef>
              <c:f>'P4'!$D$21:$I$21</c:f>
              <c:strCache>
                <c:ptCount val="6"/>
                <c:pt idx="0">
                  <c:v>1º</c:v>
                </c:pt>
                <c:pt idx="1">
                  <c:v>2º</c:v>
                </c:pt>
                <c:pt idx="2">
                  <c:v>3º</c:v>
                </c:pt>
                <c:pt idx="3">
                  <c:v>4º</c:v>
                </c:pt>
                <c:pt idx="4">
                  <c:v>5º</c:v>
                </c:pt>
                <c:pt idx="5">
                  <c:v>6º</c:v>
                </c:pt>
              </c:strCache>
            </c:strRef>
          </c:cat>
          <c:val>
            <c:numRef>
              <c:f>'P4'!$D$22:$I$22</c:f>
              <c:numCache>
                <c:formatCode>0.0%</c:formatCode>
                <c:ptCount val="6"/>
                <c:pt idx="0">
                  <c:v>0.60000000000000053</c:v>
                </c:pt>
                <c:pt idx="1">
                  <c:v>0.55555555555555569</c:v>
                </c:pt>
                <c:pt idx="2">
                  <c:v>1</c:v>
                </c:pt>
                <c:pt idx="3">
                  <c:v>1</c:v>
                </c:pt>
                <c:pt idx="4">
                  <c:v>0.9285714285714286</c:v>
                </c:pt>
                <c:pt idx="5">
                  <c:v>0.9285714285714286</c:v>
                </c:pt>
              </c:numCache>
            </c:numRef>
          </c:val>
        </c:ser>
        <c:ser>
          <c:idx val="1"/>
          <c:order val="1"/>
          <c:tx>
            <c:strRef>
              <c:f>'P4'!$C$23</c:f>
              <c:strCache>
                <c:ptCount val="1"/>
                <c:pt idx="0">
                  <c:v>Redacciones</c:v>
                </c:pt>
              </c:strCache>
            </c:strRef>
          </c:tx>
          <c:invertIfNegative val="0"/>
          <c:cat>
            <c:strRef>
              <c:f>'P4'!$D$21:$I$21</c:f>
              <c:strCache>
                <c:ptCount val="6"/>
                <c:pt idx="0">
                  <c:v>1º</c:v>
                </c:pt>
                <c:pt idx="1">
                  <c:v>2º</c:v>
                </c:pt>
                <c:pt idx="2">
                  <c:v>3º</c:v>
                </c:pt>
                <c:pt idx="3">
                  <c:v>4º</c:v>
                </c:pt>
                <c:pt idx="4">
                  <c:v>5º</c:v>
                </c:pt>
                <c:pt idx="5">
                  <c:v>6º</c:v>
                </c:pt>
              </c:strCache>
            </c:strRef>
          </c:cat>
          <c:val>
            <c:numRef>
              <c:f>'P4'!$D$23:$I$23</c:f>
              <c:numCache>
                <c:formatCode>0.0%</c:formatCode>
                <c:ptCount val="6"/>
                <c:pt idx="0">
                  <c:v>0.2</c:v>
                </c:pt>
                <c:pt idx="1">
                  <c:v>0.44444444444444442</c:v>
                </c:pt>
                <c:pt idx="2">
                  <c:v>0</c:v>
                </c:pt>
                <c:pt idx="3">
                  <c:v>0</c:v>
                </c:pt>
                <c:pt idx="4">
                  <c:v>0.14285714285714302</c:v>
                </c:pt>
                <c:pt idx="5">
                  <c:v>0.17857142857142883</c:v>
                </c:pt>
              </c:numCache>
            </c:numRef>
          </c:val>
        </c:ser>
        <c:ser>
          <c:idx val="2"/>
          <c:order val="2"/>
          <c:tx>
            <c:strRef>
              <c:f>'P4'!$C$24</c:f>
              <c:strCache>
                <c:ptCount val="1"/>
                <c:pt idx="0">
                  <c:v>Estudio</c:v>
                </c:pt>
              </c:strCache>
            </c:strRef>
          </c:tx>
          <c:invertIfNegative val="0"/>
          <c:cat>
            <c:strRef>
              <c:f>'P4'!$D$21:$I$21</c:f>
              <c:strCache>
                <c:ptCount val="6"/>
                <c:pt idx="0">
                  <c:v>1º</c:v>
                </c:pt>
                <c:pt idx="1">
                  <c:v>2º</c:v>
                </c:pt>
                <c:pt idx="2">
                  <c:v>3º</c:v>
                </c:pt>
                <c:pt idx="3">
                  <c:v>4º</c:v>
                </c:pt>
                <c:pt idx="4">
                  <c:v>5º</c:v>
                </c:pt>
                <c:pt idx="5">
                  <c:v>6º</c:v>
                </c:pt>
              </c:strCache>
            </c:strRef>
          </c:cat>
          <c:val>
            <c:numRef>
              <c:f>'P4'!$D$24:$I$24</c:f>
              <c:numCache>
                <c:formatCode>0.0%</c:formatCode>
                <c:ptCount val="6"/>
                <c:pt idx="0">
                  <c:v>0</c:v>
                </c:pt>
                <c:pt idx="1">
                  <c:v>0.1111111111111111</c:v>
                </c:pt>
                <c:pt idx="2">
                  <c:v>0.4615384615384619</c:v>
                </c:pt>
                <c:pt idx="3">
                  <c:v>0.8666666666666667</c:v>
                </c:pt>
                <c:pt idx="4">
                  <c:v>0.78571428571428559</c:v>
                </c:pt>
                <c:pt idx="5">
                  <c:v>0.67857142857142916</c:v>
                </c:pt>
              </c:numCache>
            </c:numRef>
          </c:val>
        </c:ser>
        <c:ser>
          <c:idx val="3"/>
          <c:order val="3"/>
          <c:tx>
            <c:strRef>
              <c:f>'P4'!$C$25</c:f>
              <c:strCache>
                <c:ptCount val="1"/>
                <c:pt idx="0">
                  <c:v>Trabajos en grupo</c:v>
                </c:pt>
              </c:strCache>
            </c:strRef>
          </c:tx>
          <c:invertIfNegative val="0"/>
          <c:cat>
            <c:strRef>
              <c:f>'P4'!$D$21:$I$21</c:f>
              <c:strCache>
                <c:ptCount val="6"/>
                <c:pt idx="0">
                  <c:v>1º</c:v>
                </c:pt>
                <c:pt idx="1">
                  <c:v>2º</c:v>
                </c:pt>
                <c:pt idx="2">
                  <c:v>3º</c:v>
                </c:pt>
                <c:pt idx="3">
                  <c:v>4º</c:v>
                </c:pt>
                <c:pt idx="4">
                  <c:v>5º</c:v>
                </c:pt>
                <c:pt idx="5">
                  <c:v>6º</c:v>
                </c:pt>
              </c:strCache>
            </c:strRef>
          </c:cat>
          <c:val>
            <c:numRef>
              <c:f>'P4'!$D$25:$I$25</c:f>
              <c:numCache>
                <c:formatCode>0.0%</c:formatCode>
                <c:ptCount val="6"/>
                <c:pt idx="0">
                  <c:v>0</c:v>
                </c:pt>
                <c:pt idx="1">
                  <c:v>0</c:v>
                </c:pt>
                <c:pt idx="2">
                  <c:v>0</c:v>
                </c:pt>
                <c:pt idx="3">
                  <c:v>0</c:v>
                </c:pt>
                <c:pt idx="4">
                  <c:v>0</c:v>
                </c:pt>
                <c:pt idx="5">
                  <c:v>0</c:v>
                </c:pt>
              </c:numCache>
            </c:numRef>
          </c:val>
        </c:ser>
        <c:ser>
          <c:idx val="4"/>
          <c:order val="4"/>
          <c:tx>
            <c:strRef>
              <c:f>'P4'!$C$26</c:f>
              <c:strCache>
                <c:ptCount val="1"/>
                <c:pt idx="0">
                  <c:v>Lectura de libros o textos</c:v>
                </c:pt>
              </c:strCache>
            </c:strRef>
          </c:tx>
          <c:invertIfNegative val="0"/>
          <c:cat>
            <c:strRef>
              <c:f>'P4'!$D$21:$I$21</c:f>
              <c:strCache>
                <c:ptCount val="6"/>
                <c:pt idx="0">
                  <c:v>1º</c:v>
                </c:pt>
                <c:pt idx="1">
                  <c:v>2º</c:v>
                </c:pt>
                <c:pt idx="2">
                  <c:v>3º</c:v>
                </c:pt>
                <c:pt idx="3">
                  <c:v>4º</c:v>
                </c:pt>
                <c:pt idx="4">
                  <c:v>5º</c:v>
                </c:pt>
                <c:pt idx="5">
                  <c:v>6º</c:v>
                </c:pt>
              </c:strCache>
            </c:strRef>
          </c:cat>
          <c:val>
            <c:numRef>
              <c:f>'P4'!$D$26:$I$26</c:f>
              <c:numCache>
                <c:formatCode>0.0%</c:formatCode>
                <c:ptCount val="6"/>
                <c:pt idx="0">
                  <c:v>0.8</c:v>
                </c:pt>
                <c:pt idx="1">
                  <c:v>0.55555555555555569</c:v>
                </c:pt>
                <c:pt idx="2">
                  <c:v>0.15384615384615408</c:v>
                </c:pt>
                <c:pt idx="3">
                  <c:v>0.13333333333333341</c:v>
                </c:pt>
                <c:pt idx="4">
                  <c:v>0.35714285714285765</c:v>
                </c:pt>
                <c:pt idx="5">
                  <c:v>0.53571428571428559</c:v>
                </c:pt>
              </c:numCache>
            </c:numRef>
          </c:val>
        </c:ser>
        <c:ser>
          <c:idx val="5"/>
          <c:order val="5"/>
          <c:tx>
            <c:strRef>
              <c:f>'P4'!$C$27</c:f>
              <c:strCache>
                <c:ptCount val="1"/>
                <c:pt idx="0">
                  <c:v>Búsqueda de información</c:v>
                </c:pt>
              </c:strCache>
            </c:strRef>
          </c:tx>
          <c:invertIfNegative val="0"/>
          <c:cat>
            <c:strRef>
              <c:f>'P4'!$D$21:$I$21</c:f>
              <c:strCache>
                <c:ptCount val="6"/>
                <c:pt idx="0">
                  <c:v>1º</c:v>
                </c:pt>
                <c:pt idx="1">
                  <c:v>2º</c:v>
                </c:pt>
                <c:pt idx="2">
                  <c:v>3º</c:v>
                </c:pt>
                <c:pt idx="3">
                  <c:v>4º</c:v>
                </c:pt>
                <c:pt idx="4">
                  <c:v>5º</c:v>
                </c:pt>
                <c:pt idx="5">
                  <c:v>6º</c:v>
                </c:pt>
              </c:strCache>
            </c:strRef>
          </c:cat>
          <c:val>
            <c:numRef>
              <c:f>'P4'!$D$27:$I$27</c:f>
              <c:numCache>
                <c:formatCode>0.0%</c:formatCode>
                <c:ptCount val="6"/>
                <c:pt idx="0">
                  <c:v>0.2</c:v>
                </c:pt>
                <c:pt idx="1">
                  <c:v>0.44444444444444442</c:v>
                </c:pt>
                <c:pt idx="2">
                  <c:v>7.6923076923076927E-2</c:v>
                </c:pt>
                <c:pt idx="3">
                  <c:v>0.2</c:v>
                </c:pt>
                <c:pt idx="4">
                  <c:v>0.14285714285714302</c:v>
                </c:pt>
                <c:pt idx="5">
                  <c:v>0.35714285714285765</c:v>
                </c:pt>
              </c:numCache>
            </c:numRef>
          </c:val>
        </c:ser>
        <c:ser>
          <c:idx val="6"/>
          <c:order val="6"/>
          <c:tx>
            <c:strRef>
              <c:f>'P4'!$C$28</c:f>
              <c:strCache>
                <c:ptCount val="1"/>
                <c:pt idx="0">
                  <c:v>Expresión artística</c:v>
                </c:pt>
              </c:strCache>
            </c:strRef>
          </c:tx>
          <c:invertIfNegative val="0"/>
          <c:cat>
            <c:strRef>
              <c:f>'P4'!$D$21:$I$21</c:f>
              <c:strCache>
                <c:ptCount val="6"/>
                <c:pt idx="0">
                  <c:v>1º</c:v>
                </c:pt>
                <c:pt idx="1">
                  <c:v>2º</c:v>
                </c:pt>
                <c:pt idx="2">
                  <c:v>3º</c:v>
                </c:pt>
                <c:pt idx="3">
                  <c:v>4º</c:v>
                </c:pt>
                <c:pt idx="4">
                  <c:v>5º</c:v>
                </c:pt>
                <c:pt idx="5">
                  <c:v>6º</c:v>
                </c:pt>
              </c:strCache>
            </c:strRef>
          </c:cat>
          <c:val>
            <c:numRef>
              <c:f>'P4'!$D$28:$I$28</c:f>
              <c:numCache>
                <c:formatCode>0.0%</c:formatCode>
                <c:ptCount val="6"/>
                <c:pt idx="0">
                  <c:v>0.5</c:v>
                </c:pt>
                <c:pt idx="1">
                  <c:v>0.33333333333333331</c:v>
                </c:pt>
                <c:pt idx="2">
                  <c:v>7.6923076923076927E-2</c:v>
                </c:pt>
                <c:pt idx="3">
                  <c:v>6.666666666666668E-2</c:v>
                </c:pt>
                <c:pt idx="4">
                  <c:v>7.1428571428571425E-2</c:v>
                </c:pt>
                <c:pt idx="5">
                  <c:v>0.17857142857142883</c:v>
                </c:pt>
              </c:numCache>
            </c:numRef>
          </c:val>
        </c:ser>
        <c:dLbls>
          <c:showLegendKey val="0"/>
          <c:showVal val="0"/>
          <c:showCatName val="0"/>
          <c:showSerName val="0"/>
          <c:showPercent val="0"/>
          <c:showBubbleSize val="0"/>
        </c:dLbls>
        <c:gapWidth val="150"/>
        <c:axId val="37653504"/>
        <c:axId val="37663488"/>
      </c:barChart>
      <c:catAx>
        <c:axId val="37653504"/>
        <c:scaling>
          <c:orientation val="minMax"/>
        </c:scaling>
        <c:delete val="0"/>
        <c:axPos val="b"/>
        <c:majorTickMark val="out"/>
        <c:minorTickMark val="none"/>
        <c:tickLblPos val="nextTo"/>
        <c:crossAx val="37663488"/>
        <c:crosses val="autoZero"/>
        <c:auto val="1"/>
        <c:lblAlgn val="ctr"/>
        <c:lblOffset val="100"/>
        <c:noMultiLvlLbl val="0"/>
      </c:catAx>
      <c:valAx>
        <c:axId val="37663488"/>
        <c:scaling>
          <c:orientation val="minMax"/>
          <c:max val="1"/>
        </c:scaling>
        <c:delete val="0"/>
        <c:axPos val="l"/>
        <c:majorGridlines/>
        <c:numFmt formatCode="0.0%" sourceLinked="1"/>
        <c:majorTickMark val="out"/>
        <c:minorTickMark val="none"/>
        <c:tickLblPos val="nextTo"/>
        <c:crossAx val="37653504"/>
        <c:crosses val="autoZero"/>
        <c:crossBetween val="between"/>
      </c:valAx>
    </c:plotArea>
    <c:legend>
      <c:legendPos val="r"/>
      <c:overlay val="0"/>
      <c:txPr>
        <a:bodyPr/>
        <a:lstStyle/>
        <a:p>
          <a:pPr>
            <a:defRPr sz="1200"/>
          </a:pPr>
          <a:endParaRPr lang="es-ES"/>
        </a:p>
      </c:txPr>
    </c:legend>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30"/>
    </mc:Choice>
    <mc:Fallback>
      <c:style val="30"/>
    </mc:Fallback>
  </mc:AlternateContent>
  <c:chart>
    <c:autoTitleDeleted val="1"/>
    <c:plotArea>
      <c:layout/>
      <c:barChart>
        <c:barDir val="col"/>
        <c:grouping val="clustered"/>
        <c:varyColors val="0"/>
        <c:ser>
          <c:idx val="0"/>
          <c:order val="0"/>
          <c:tx>
            <c:strRef>
              <c:f>'P4'!$K$21</c:f>
              <c:strCache>
                <c:ptCount val="1"/>
                <c:pt idx="0">
                  <c:v>TOTAL</c:v>
                </c:pt>
              </c:strCache>
            </c:strRef>
          </c:tx>
          <c:invertIfNegative val="0"/>
          <c:cat>
            <c:strRef>
              <c:f>'P4'!$C$22:$C$28</c:f>
              <c:strCache>
                <c:ptCount val="7"/>
                <c:pt idx="0">
                  <c:v>Ejercicios del libro de texto</c:v>
                </c:pt>
                <c:pt idx="1">
                  <c:v>Redacciones</c:v>
                </c:pt>
                <c:pt idx="2">
                  <c:v>Estudio</c:v>
                </c:pt>
                <c:pt idx="3">
                  <c:v>Trabajos en grupo</c:v>
                </c:pt>
                <c:pt idx="4">
                  <c:v>Lectura de libros o textos</c:v>
                </c:pt>
                <c:pt idx="5">
                  <c:v>Búsqueda de información</c:v>
                </c:pt>
                <c:pt idx="6">
                  <c:v>Expresión artística</c:v>
                </c:pt>
              </c:strCache>
            </c:strRef>
          </c:cat>
          <c:val>
            <c:numRef>
              <c:f>'P4'!$K$22:$K$28</c:f>
              <c:numCache>
                <c:formatCode>0.0%</c:formatCode>
                <c:ptCount val="7"/>
                <c:pt idx="0">
                  <c:v>0.87912087912088066</c:v>
                </c:pt>
                <c:pt idx="1">
                  <c:v>0.14285714285714313</c:v>
                </c:pt>
                <c:pt idx="2">
                  <c:v>0.56043956043956045</c:v>
                </c:pt>
                <c:pt idx="3">
                  <c:v>0</c:v>
                </c:pt>
                <c:pt idx="4">
                  <c:v>0.41758241758241826</c:v>
                </c:pt>
                <c:pt idx="5">
                  <c:v>0.24175824175824201</c:v>
                </c:pt>
                <c:pt idx="6">
                  <c:v>0.17582417582417584</c:v>
                </c:pt>
              </c:numCache>
            </c:numRef>
          </c:val>
        </c:ser>
        <c:dLbls>
          <c:showLegendKey val="0"/>
          <c:showVal val="0"/>
          <c:showCatName val="0"/>
          <c:showSerName val="0"/>
          <c:showPercent val="0"/>
          <c:showBubbleSize val="0"/>
        </c:dLbls>
        <c:gapWidth val="150"/>
        <c:axId val="37098624"/>
        <c:axId val="37100160"/>
      </c:barChart>
      <c:catAx>
        <c:axId val="37098624"/>
        <c:scaling>
          <c:orientation val="minMax"/>
        </c:scaling>
        <c:delete val="0"/>
        <c:axPos val="b"/>
        <c:majorTickMark val="out"/>
        <c:minorTickMark val="none"/>
        <c:tickLblPos val="nextTo"/>
        <c:crossAx val="37100160"/>
        <c:crosses val="autoZero"/>
        <c:auto val="1"/>
        <c:lblAlgn val="ctr"/>
        <c:lblOffset val="100"/>
        <c:noMultiLvlLbl val="0"/>
      </c:catAx>
      <c:valAx>
        <c:axId val="37100160"/>
        <c:scaling>
          <c:orientation val="minMax"/>
        </c:scaling>
        <c:delete val="0"/>
        <c:axPos val="l"/>
        <c:majorGridlines/>
        <c:numFmt formatCode="0.0%" sourceLinked="1"/>
        <c:majorTickMark val="out"/>
        <c:minorTickMark val="none"/>
        <c:tickLblPos val="nextTo"/>
        <c:crossAx val="37098624"/>
        <c:crosses val="autoZero"/>
        <c:crossBetween val="between"/>
      </c:valAx>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9"/>
    </mc:Choice>
    <mc:Fallback>
      <c:style val="29"/>
    </mc:Fallback>
  </mc:AlternateContent>
  <c:chart>
    <c:autoTitleDeleted val="0"/>
    <c:plotArea>
      <c:layout/>
      <c:barChart>
        <c:barDir val="col"/>
        <c:grouping val="clustered"/>
        <c:varyColors val="0"/>
        <c:ser>
          <c:idx val="0"/>
          <c:order val="0"/>
          <c:invertIfNegative val="0"/>
          <c:cat>
            <c:strRef>
              <c:f>'Tipo tareas'!$E$97:$E$102</c:f>
              <c:strCache>
                <c:ptCount val="6"/>
                <c:pt idx="0">
                  <c:v>1º</c:v>
                </c:pt>
                <c:pt idx="1">
                  <c:v>2º</c:v>
                </c:pt>
                <c:pt idx="2">
                  <c:v>3º</c:v>
                </c:pt>
                <c:pt idx="3">
                  <c:v>4º</c:v>
                </c:pt>
                <c:pt idx="4">
                  <c:v>5º</c:v>
                </c:pt>
                <c:pt idx="5">
                  <c:v>6º</c:v>
                </c:pt>
              </c:strCache>
            </c:strRef>
          </c:cat>
          <c:val>
            <c:numRef>
              <c:f>'Tipo tareas'!$H$97:$H$102</c:f>
              <c:numCache>
                <c:formatCode>0.0%</c:formatCode>
                <c:ptCount val="6"/>
                <c:pt idx="0">
                  <c:v>0.2</c:v>
                </c:pt>
                <c:pt idx="1">
                  <c:v>0.44444444444444442</c:v>
                </c:pt>
                <c:pt idx="2">
                  <c:v>7.6923076923076927E-2</c:v>
                </c:pt>
                <c:pt idx="3">
                  <c:v>0.2</c:v>
                </c:pt>
                <c:pt idx="4">
                  <c:v>0.14285714285714302</c:v>
                </c:pt>
                <c:pt idx="5">
                  <c:v>0.25</c:v>
                </c:pt>
              </c:numCache>
            </c:numRef>
          </c:val>
        </c:ser>
        <c:dLbls>
          <c:showLegendKey val="0"/>
          <c:showVal val="0"/>
          <c:showCatName val="0"/>
          <c:showSerName val="0"/>
          <c:showPercent val="0"/>
          <c:showBubbleSize val="0"/>
        </c:dLbls>
        <c:gapWidth val="150"/>
        <c:axId val="37124736"/>
        <c:axId val="37138816"/>
      </c:barChart>
      <c:catAx>
        <c:axId val="37124736"/>
        <c:scaling>
          <c:orientation val="minMax"/>
        </c:scaling>
        <c:delete val="0"/>
        <c:axPos val="b"/>
        <c:majorTickMark val="out"/>
        <c:minorTickMark val="none"/>
        <c:tickLblPos val="nextTo"/>
        <c:crossAx val="37138816"/>
        <c:crosses val="autoZero"/>
        <c:auto val="1"/>
        <c:lblAlgn val="ctr"/>
        <c:lblOffset val="100"/>
        <c:noMultiLvlLbl val="0"/>
      </c:catAx>
      <c:valAx>
        <c:axId val="37138816"/>
        <c:scaling>
          <c:orientation val="minMax"/>
        </c:scaling>
        <c:delete val="0"/>
        <c:axPos val="l"/>
        <c:majorGridlines/>
        <c:numFmt formatCode="0.0%" sourceLinked="1"/>
        <c:majorTickMark val="out"/>
        <c:minorTickMark val="none"/>
        <c:tickLblPos val="nextTo"/>
        <c:crossAx val="37124736"/>
        <c:crosses val="autoZero"/>
        <c:crossBetween val="between"/>
      </c:valAx>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'P5'!$C$19:$D$19</c:f>
              <c:strCache>
                <c:ptCount val="1"/>
                <c:pt idx="0">
                  <c:v>Más de una semana</c:v>
                </c:pt>
              </c:strCache>
            </c:strRef>
          </c:tx>
          <c:invertIfNegative val="0"/>
          <c:cat>
            <c:strRef>
              <c:f>'P5'!$E$18:$J$18</c:f>
              <c:strCache>
                <c:ptCount val="6"/>
                <c:pt idx="0">
                  <c:v>1º</c:v>
                </c:pt>
                <c:pt idx="1">
                  <c:v>2º</c:v>
                </c:pt>
                <c:pt idx="2">
                  <c:v>3º</c:v>
                </c:pt>
                <c:pt idx="3">
                  <c:v>4º</c:v>
                </c:pt>
                <c:pt idx="4">
                  <c:v>5º</c:v>
                </c:pt>
                <c:pt idx="5">
                  <c:v>6º</c:v>
                </c:pt>
              </c:strCache>
            </c:strRef>
          </c:cat>
          <c:val>
            <c:numRef>
              <c:f>'P5'!$E$19:$J$19</c:f>
              <c:numCache>
                <c:formatCode>0.0%</c:formatCode>
                <c:ptCount val="6"/>
                <c:pt idx="0">
                  <c:v>0</c:v>
                </c:pt>
                <c:pt idx="1">
                  <c:v>0</c:v>
                </c:pt>
                <c:pt idx="2">
                  <c:v>0</c:v>
                </c:pt>
                <c:pt idx="3">
                  <c:v>0</c:v>
                </c:pt>
                <c:pt idx="4">
                  <c:v>7.1428571428571425E-2</c:v>
                </c:pt>
                <c:pt idx="5">
                  <c:v>3.5714285714285712E-2</c:v>
                </c:pt>
              </c:numCache>
            </c:numRef>
          </c:val>
        </c:ser>
        <c:ser>
          <c:idx val="1"/>
          <c:order val="1"/>
          <c:tx>
            <c:strRef>
              <c:f>'P5'!$C$20:$D$20</c:f>
              <c:strCache>
                <c:ptCount val="1"/>
                <c:pt idx="0">
                  <c:v>Entre 4 y 6 días</c:v>
                </c:pt>
              </c:strCache>
            </c:strRef>
          </c:tx>
          <c:invertIfNegative val="0"/>
          <c:cat>
            <c:strRef>
              <c:f>'P5'!$E$18:$J$18</c:f>
              <c:strCache>
                <c:ptCount val="6"/>
                <c:pt idx="0">
                  <c:v>1º</c:v>
                </c:pt>
                <c:pt idx="1">
                  <c:v>2º</c:v>
                </c:pt>
                <c:pt idx="2">
                  <c:v>3º</c:v>
                </c:pt>
                <c:pt idx="3">
                  <c:v>4º</c:v>
                </c:pt>
                <c:pt idx="4">
                  <c:v>5º</c:v>
                </c:pt>
                <c:pt idx="5">
                  <c:v>6º</c:v>
                </c:pt>
              </c:strCache>
            </c:strRef>
          </c:cat>
          <c:val>
            <c:numRef>
              <c:f>'P5'!$E$20:$J$20</c:f>
              <c:numCache>
                <c:formatCode>0.0%</c:formatCode>
                <c:ptCount val="6"/>
                <c:pt idx="0">
                  <c:v>0.1</c:v>
                </c:pt>
                <c:pt idx="1">
                  <c:v>0</c:v>
                </c:pt>
                <c:pt idx="2">
                  <c:v>0</c:v>
                </c:pt>
                <c:pt idx="3">
                  <c:v>0</c:v>
                </c:pt>
                <c:pt idx="4">
                  <c:v>0</c:v>
                </c:pt>
                <c:pt idx="5">
                  <c:v>0.17857142857142883</c:v>
                </c:pt>
              </c:numCache>
            </c:numRef>
          </c:val>
        </c:ser>
        <c:ser>
          <c:idx val="2"/>
          <c:order val="2"/>
          <c:tx>
            <c:strRef>
              <c:f>'P5'!$C$21:$D$21</c:f>
              <c:strCache>
                <c:ptCount val="1"/>
                <c:pt idx="0">
                  <c:v> Entre 2 y 3 días</c:v>
                </c:pt>
              </c:strCache>
            </c:strRef>
          </c:tx>
          <c:invertIfNegative val="0"/>
          <c:cat>
            <c:strRef>
              <c:f>'P5'!$E$18:$J$18</c:f>
              <c:strCache>
                <c:ptCount val="6"/>
                <c:pt idx="0">
                  <c:v>1º</c:v>
                </c:pt>
                <c:pt idx="1">
                  <c:v>2º</c:v>
                </c:pt>
                <c:pt idx="2">
                  <c:v>3º</c:v>
                </c:pt>
                <c:pt idx="3">
                  <c:v>4º</c:v>
                </c:pt>
                <c:pt idx="4">
                  <c:v>5º</c:v>
                </c:pt>
                <c:pt idx="5">
                  <c:v>6º</c:v>
                </c:pt>
              </c:strCache>
            </c:strRef>
          </c:cat>
          <c:val>
            <c:numRef>
              <c:f>'P5'!$E$21:$J$21</c:f>
              <c:numCache>
                <c:formatCode>0.0%</c:formatCode>
                <c:ptCount val="6"/>
                <c:pt idx="0">
                  <c:v>0</c:v>
                </c:pt>
                <c:pt idx="1">
                  <c:v>0.1111111111111111</c:v>
                </c:pt>
                <c:pt idx="2">
                  <c:v>0.15384615384615408</c:v>
                </c:pt>
                <c:pt idx="3">
                  <c:v>0.2</c:v>
                </c:pt>
                <c:pt idx="4">
                  <c:v>0</c:v>
                </c:pt>
                <c:pt idx="5">
                  <c:v>3.5714285714285712E-2</c:v>
                </c:pt>
              </c:numCache>
            </c:numRef>
          </c:val>
        </c:ser>
        <c:ser>
          <c:idx val="3"/>
          <c:order val="3"/>
          <c:tx>
            <c:strRef>
              <c:f>'P5'!$C$22:$D$22</c:f>
              <c:strCache>
                <c:ptCount val="1"/>
                <c:pt idx="0">
                  <c:v>De un día para otro</c:v>
                </c:pt>
              </c:strCache>
            </c:strRef>
          </c:tx>
          <c:invertIfNegative val="0"/>
          <c:cat>
            <c:strRef>
              <c:f>'P5'!$E$18:$J$18</c:f>
              <c:strCache>
                <c:ptCount val="6"/>
                <c:pt idx="0">
                  <c:v>1º</c:v>
                </c:pt>
                <c:pt idx="1">
                  <c:v>2º</c:v>
                </c:pt>
                <c:pt idx="2">
                  <c:v>3º</c:v>
                </c:pt>
                <c:pt idx="3">
                  <c:v>4º</c:v>
                </c:pt>
                <c:pt idx="4">
                  <c:v>5º</c:v>
                </c:pt>
                <c:pt idx="5">
                  <c:v>6º</c:v>
                </c:pt>
              </c:strCache>
            </c:strRef>
          </c:cat>
          <c:val>
            <c:numRef>
              <c:f>'P5'!$E$22:$J$22</c:f>
              <c:numCache>
                <c:formatCode>0.0%</c:formatCode>
                <c:ptCount val="6"/>
                <c:pt idx="0">
                  <c:v>0.9</c:v>
                </c:pt>
                <c:pt idx="1">
                  <c:v>0.88888888888888884</c:v>
                </c:pt>
                <c:pt idx="2">
                  <c:v>0.84615384615384692</c:v>
                </c:pt>
                <c:pt idx="3">
                  <c:v>0.8</c:v>
                </c:pt>
                <c:pt idx="4">
                  <c:v>0.9285714285714286</c:v>
                </c:pt>
                <c:pt idx="5">
                  <c:v>0.75000000000000056</c:v>
                </c:pt>
              </c:numCache>
            </c:numRef>
          </c:val>
        </c:ser>
        <c:dLbls>
          <c:showLegendKey val="0"/>
          <c:showVal val="0"/>
          <c:showCatName val="0"/>
          <c:showSerName val="0"/>
          <c:showPercent val="0"/>
          <c:showBubbleSize val="0"/>
        </c:dLbls>
        <c:gapWidth val="150"/>
        <c:axId val="37235328"/>
        <c:axId val="37237120"/>
      </c:barChart>
      <c:catAx>
        <c:axId val="37235328"/>
        <c:scaling>
          <c:orientation val="minMax"/>
        </c:scaling>
        <c:delete val="0"/>
        <c:axPos val="b"/>
        <c:majorTickMark val="out"/>
        <c:minorTickMark val="none"/>
        <c:tickLblPos val="nextTo"/>
        <c:crossAx val="37237120"/>
        <c:crosses val="autoZero"/>
        <c:auto val="1"/>
        <c:lblAlgn val="ctr"/>
        <c:lblOffset val="100"/>
        <c:noMultiLvlLbl val="0"/>
      </c:catAx>
      <c:valAx>
        <c:axId val="37237120"/>
        <c:scaling>
          <c:orientation val="minMax"/>
          <c:max val="1"/>
        </c:scaling>
        <c:delete val="0"/>
        <c:axPos val="l"/>
        <c:majorGridlines/>
        <c:numFmt formatCode="0.0%" sourceLinked="1"/>
        <c:majorTickMark val="out"/>
        <c:minorTickMark val="none"/>
        <c:tickLblPos val="nextTo"/>
        <c:crossAx val="37235328"/>
        <c:crosses val="autoZero"/>
        <c:crossBetween val="between"/>
      </c:valAx>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s-ES" dirty="0" smtClean="0"/>
              <a:t>Dedican más de una hora</a:t>
            </a:r>
          </a:p>
        </c:rich>
      </c:tx>
      <c:layout/>
      <c:overlay val="0"/>
    </c:title>
    <c:autoTitleDeleted val="0"/>
    <c:plotArea>
      <c:layout/>
      <c:barChart>
        <c:barDir val="col"/>
        <c:grouping val="clustered"/>
        <c:varyColors val="0"/>
        <c:ser>
          <c:idx val="0"/>
          <c:order val="0"/>
          <c:tx>
            <c:strRef>
              <c:f>'P1'!$D$28</c:f>
              <c:strCache>
                <c:ptCount val="1"/>
                <c:pt idx="0">
                  <c:v>Una hora o más</c:v>
                </c:pt>
              </c:strCache>
            </c:strRef>
          </c:tx>
          <c:invertIfNegative val="0"/>
          <c:cat>
            <c:strRef>
              <c:f>'P1'!$E$20:$J$20</c:f>
              <c:strCache>
                <c:ptCount val="6"/>
                <c:pt idx="0">
                  <c:v>1º</c:v>
                </c:pt>
                <c:pt idx="1">
                  <c:v>2º</c:v>
                </c:pt>
                <c:pt idx="2">
                  <c:v>3º</c:v>
                </c:pt>
                <c:pt idx="3">
                  <c:v>4º</c:v>
                </c:pt>
                <c:pt idx="4">
                  <c:v>5º</c:v>
                </c:pt>
                <c:pt idx="5">
                  <c:v>6º</c:v>
                </c:pt>
              </c:strCache>
            </c:strRef>
          </c:cat>
          <c:val>
            <c:numRef>
              <c:f>'P1'!$E$28:$J$28</c:f>
              <c:numCache>
                <c:formatCode>0.0%</c:formatCode>
                <c:ptCount val="6"/>
                <c:pt idx="0">
                  <c:v>0.5</c:v>
                </c:pt>
                <c:pt idx="1">
                  <c:v>0.44444444444444442</c:v>
                </c:pt>
                <c:pt idx="2">
                  <c:v>0.53846153846153855</c:v>
                </c:pt>
                <c:pt idx="3">
                  <c:v>0.66666666666666674</c:v>
                </c:pt>
                <c:pt idx="4">
                  <c:v>0.5</c:v>
                </c:pt>
                <c:pt idx="5">
                  <c:v>0.82142857142857251</c:v>
                </c:pt>
              </c:numCache>
            </c:numRef>
          </c:val>
        </c:ser>
        <c:dLbls>
          <c:showLegendKey val="0"/>
          <c:showVal val="0"/>
          <c:showCatName val="0"/>
          <c:showSerName val="0"/>
          <c:showPercent val="0"/>
          <c:showBubbleSize val="0"/>
        </c:dLbls>
        <c:gapWidth val="150"/>
        <c:axId val="36545664"/>
        <c:axId val="36547200"/>
      </c:barChart>
      <c:catAx>
        <c:axId val="36545664"/>
        <c:scaling>
          <c:orientation val="minMax"/>
        </c:scaling>
        <c:delete val="0"/>
        <c:axPos val="b"/>
        <c:majorTickMark val="out"/>
        <c:minorTickMark val="none"/>
        <c:tickLblPos val="nextTo"/>
        <c:txPr>
          <a:bodyPr/>
          <a:lstStyle/>
          <a:p>
            <a:pPr>
              <a:defRPr b="1"/>
            </a:pPr>
            <a:endParaRPr lang="es-ES"/>
          </a:p>
        </c:txPr>
        <c:crossAx val="36547200"/>
        <c:crosses val="autoZero"/>
        <c:auto val="1"/>
        <c:lblAlgn val="ctr"/>
        <c:lblOffset val="100"/>
        <c:noMultiLvlLbl val="0"/>
      </c:catAx>
      <c:valAx>
        <c:axId val="36547200"/>
        <c:scaling>
          <c:orientation val="minMax"/>
        </c:scaling>
        <c:delete val="0"/>
        <c:axPos val="l"/>
        <c:majorGridlines/>
        <c:numFmt formatCode="0.0%" sourceLinked="1"/>
        <c:majorTickMark val="out"/>
        <c:minorTickMark val="none"/>
        <c:tickLblPos val="nextTo"/>
        <c:crossAx val="36545664"/>
        <c:crosses val="autoZero"/>
        <c:crossBetween val="between"/>
      </c:valAx>
    </c:plotArea>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'P6'!$D$21</c:f>
              <c:strCache>
                <c:ptCount val="1"/>
                <c:pt idx="0">
                  <c:v>Con tranquilidad</c:v>
                </c:pt>
              </c:strCache>
            </c:strRef>
          </c:tx>
          <c:invertIfNegative val="0"/>
          <c:cat>
            <c:strRef>
              <c:f>'P6'!$E$20:$J$20</c:f>
              <c:strCache>
                <c:ptCount val="6"/>
                <c:pt idx="0">
                  <c:v>1º</c:v>
                </c:pt>
                <c:pt idx="1">
                  <c:v>2º</c:v>
                </c:pt>
                <c:pt idx="2">
                  <c:v>3º</c:v>
                </c:pt>
                <c:pt idx="3">
                  <c:v>4º</c:v>
                </c:pt>
                <c:pt idx="4">
                  <c:v>5º</c:v>
                </c:pt>
                <c:pt idx="5">
                  <c:v>6º</c:v>
                </c:pt>
              </c:strCache>
            </c:strRef>
          </c:cat>
          <c:val>
            <c:numRef>
              <c:f>'P6'!$E$21:$J$21</c:f>
              <c:numCache>
                <c:formatCode>0.0%</c:formatCode>
                <c:ptCount val="6"/>
                <c:pt idx="0">
                  <c:v>0.30000000000000032</c:v>
                </c:pt>
                <c:pt idx="1">
                  <c:v>0.44444444444444442</c:v>
                </c:pt>
                <c:pt idx="2">
                  <c:v>0.3846153846153848</c:v>
                </c:pt>
                <c:pt idx="3">
                  <c:v>0.4</c:v>
                </c:pt>
                <c:pt idx="4">
                  <c:v>0.35714285714285787</c:v>
                </c:pt>
                <c:pt idx="5">
                  <c:v>0.6428571428571429</c:v>
                </c:pt>
              </c:numCache>
            </c:numRef>
          </c:val>
        </c:ser>
        <c:ser>
          <c:idx val="1"/>
          <c:order val="1"/>
          <c:tx>
            <c:strRef>
              <c:f>'P6'!$D$22</c:f>
              <c:strCache>
                <c:ptCount val="1"/>
                <c:pt idx="0">
                  <c:v>Con preocupación</c:v>
                </c:pt>
              </c:strCache>
            </c:strRef>
          </c:tx>
          <c:invertIfNegative val="0"/>
          <c:cat>
            <c:strRef>
              <c:f>'P6'!$E$20:$J$20</c:f>
              <c:strCache>
                <c:ptCount val="6"/>
                <c:pt idx="0">
                  <c:v>1º</c:v>
                </c:pt>
                <c:pt idx="1">
                  <c:v>2º</c:v>
                </c:pt>
                <c:pt idx="2">
                  <c:v>3º</c:v>
                </c:pt>
                <c:pt idx="3">
                  <c:v>4º</c:v>
                </c:pt>
                <c:pt idx="4">
                  <c:v>5º</c:v>
                </c:pt>
                <c:pt idx="5">
                  <c:v>6º</c:v>
                </c:pt>
              </c:strCache>
            </c:strRef>
          </c:cat>
          <c:val>
            <c:numRef>
              <c:f>'P6'!$E$22:$J$22</c:f>
              <c:numCache>
                <c:formatCode>0.0%</c:formatCode>
                <c:ptCount val="6"/>
                <c:pt idx="0">
                  <c:v>0.1</c:v>
                </c:pt>
                <c:pt idx="1">
                  <c:v>0.33333333333333331</c:v>
                </c:pt>
                <c:pt idx="2">
                  <c:v>7.6923076923076927E-2</c:v>
                </c:pt>
                <c:pt idx="3">
                  <c:v>0</c:v>
                </c:pt>
                <c:pt idx="4">
                  <c:v>0.28571428571428625</c:v>
                </c:pt>
                <c:pt idx="5">
                  <c:v>0.25</c:v>
                </c:pt>
              </c:numCache>
            </c:numRef>
          </c:val>
        </c:ser>
        <c:ser>
          <c:idx val="2"/>
          <c:order val="2"/>
          <c:tx>
            <c:strRef>
              <c:f>'P6'!$D$23</c:f>
              <c:strCache>
                <c:ptCount val="1"/>
                <c:pt idx="0">
                  <c:v>Con interés</c:v>
                </c:pt>
              </c:strCache>
            </c:strRef>
          </c:tx>
          <c:invertIfNegative val="0"/>
          <c:cat>
            <c:strRef>
              <c:f>'P6'!$E$20:$J$20</c:f>
              <c:strCache>
                <c:ptCount val="6"/>
                <c:pt idx="0">
                  <c:v>1º</c:v>
                </c:pt>
                <c:pt idx="1">
                  <c:v>2º</c:v>
                </c:pt>
                <c:pt idx="2">
                  <c:v>3º</c:v>
                </c:pt>
                <c:pt idx="3">
                  <c:v>4º</c:v>
                </c:pt>
                <c:pt idx="4">
                  <c:v>5º</c:v>
                </c:pt>
                <c:pt idx="5">
                  <c:v>6º</c:v>
                </c:pt>
              </c:strCache>
            </c:strRef>
          </c:cat>
          <c:val>
            <c:numRef>
              <c:f>'P6'!$E$23:$J$23</c:f>
              <c:numCache>
                <c:formatCode>0.0%</c:formatCode>
                <c:ptCount val="6"/>
                <c:pt idx="0">
                  <c:v>0.5</c:v>
                </c:pt>
                <c:pt idx="1">
                  <c:v>0.1111111111111111</c:v>
                </c:pt>
                <c:pt idx="2">
                  <c:v>0.30769230769230782</c:v>
                </c:pt>
                <c:pt idx="3">
                  <c:v>0.4</c:v>
                </c:pt>
                <c:pt idx="4">
                  <c:v>0.42857142857142855</c:v>
                </c:pt>
                <c:pt idx="5">
                  <c:v>0.28571428571428625</c:v>
                </c:pt>
              </c:numCache>
            </c:numRef>
          </c:val>
        </c:ser>
        <c:ser>
          <c:idx val="3"/>
          <c:order val="3"/>
          <c:tx>
            <c:strRef>
              <c:f>'P6'!$D$24</c:f>
              <c:strCache>
                <c:ptCount val="1"/>
                <c:pt idx="0">
                  <c:v>Con desgana</c:v>
                </c:pt>
              </c:strCache>
            </c:strRef>
          </c:tx>
          <c:invertIfNegative val="0"/>
          <c:cat>
            <c:strRef>
              <c:f>'P6'!$E$20:$J$20</c:f>
              <c:strCache>
                <c:ptCount val="6"/>
                <c:pt idx="0">
                  <c:v>1º</c:v>
                </c:pt>
                <c:pt idx="1">
                  <c:v>2º</c:v>
                </c:pt>
                <c:pt idx="2">
                  <c:v>3º</c:v>
                </c:pt>
                <c:pt idx="3">
                  <c:v>4º</c:v>
                </c:pt>
                <c:pt idx="4">
                  <c:v>5º</c:v>
                </c:pt>
                <c:pt idx="5">
                  <c:v>6º</c:v>
                </c:pt>
              </c:strCache>
            </c:strRef>
          </c:cat>
          <c:val>
            <c:numRef>
              <c:f>'P6'!$E$24:$J$24</c:f>
              <c:numCache>
                <c:formatCode>0.0%</c:formatCode>
                <c:ptCount val="6"/>
                <c:pt idx="0">
                  <c:v>0.2</c:v>
                </c:pt>
                <c:pt idx="1">
                  <c:v>0.44444444444444442</c:v>
                </c:pt>
                <c:pt idx="2">
                  <c:v>0.30769230769230782</c:v>
                </c:pt>
                <c:pt idx="3">
                  <c:v>0.33333333333333331</c:v>
                </c:pt>
                <c:pt idx="4">
                  <c:v>0.14285714285714313</c:v>
                </c:pt>
                <c:pt idx="5">
                  <c:v>0.28571428571428625</c:v>
                </c:pt>
              </c:numCache>
            </c:numRef>
          </c:val>
        </c:ser>
        <c:ser>
          <c:idx val="4"/>
          <c:order val="4"/>
          <c:tx>
            <c:strRef>
              <c:f>'P6'!$D$25</c:f>
              <c:strCache>
                <c:ptCount val="1"/>
                <c:pt idx="0">
                  <c:v>Con entusiasmo</c:v>
                </c:pt>
              </c:strCache>
            </c:strRef>
          </c:tx>
          <c:invertIfNegative val="0"/>
          <c:cat>
            <c:strRef>
              <c:f>'P6'!$E$20:$J$20</c:f>
              <c:strCache>
                <c:ptCount val="6"/>
                <c:pt idx="0">
                  <c:v>1º</c:v>
                </c:pt>
                <c:pt idx="1">
                  <c:v>2º</c:v>
                </c:pt>
                <c:pt idx="2">
                  <c:v>3º</c:v>
                </c:pt>
                <c:pt idx="3">
                  <c:v>4º</c:v>
                </c:pt>
                <c:pt idx="4">
                  <c:v>5º</c:v>
                </c:pt>
                <c:pt idx="5">
                  <c:v>6º</c:v>
                </c:pt>
              </c:strCache>
            </c:strRef>
          </c:cat>
          <c:val>
            <c:numRef>
              <c:f>'P6'!$E$25:$J$25</c:f>
              <c:numCache>
                <c:formatCode>0.0%</c:formatCode>
                <c:ptCount val="6"/>
                <c:pt idx="0">
                  <c:v>0.30000000000000032</c:v>
                </c:pt>
                <c:pt idx="1">
                  <c:v>0.1111111111111111</c:v>
                </c:pt>
                <c:pt idx="2">
                  <c:v>7.6923076923076927E-2</c:v>
                </c:pt>
                <c:pt idx="3">
                  <c:v>6.666666666666668E-2</c:v>
                </c:pt>
                <c:pt idx="4">
                  <c:v>0</c:v>
                </c:pt>
                <c:pt idx="5">
                  <c:v>3.5714285714285712E-2</c:v>
                </c:pt>
              </c:numCache>
            </c:numRef>
          </c:val>
        </c:ser>
        <c:ser>
          <c:idx val="5"/>
          <c:order val="5"/>
          <c:tx>
            <c:strRef>
              <c:f>'P6'!$D$26</c:f>
              <c:strCache>
                <c:ptCount val="1"/>
                <c:pt idx="0">
                  <c:v>Otro</c:v>
                </c:pt>
              </c:strCache>
            </c:strRef>
          </c:tx>
          <c:invertIfNegative val="0"/>
          <c:cat>
            <c:strRef>
              <c:f>'P6'!$E$20:$J$20</c:f>
              <c:strCache>
                <c:ptCount val="6"/>
                <c:pt idx="0">
                  <c:v>1º</c:v>
                </c:pt>
                <c:pt idx="1">
                  <c:v>2º</c:v>
                </c:pt>
                <c:pt idx="2">
                  <c:v>3º</c:v>
                </c:pt>
                <c:pt idx="3">
                  <c:v>4º</c:v>
                </c:pt>
                <c:pt idx="4">
                  <c:v>5º</c:v>
                </c:pt>
                <c:pt idx="5">
                  <c:v>6º</c:v>
                </c:pt>
              </c:strCache>
            </c:strRef>
          </c:cat>
          <c:val>
            <c:numRef>
              <c:f>'P6'!$E$26:$J$26</c:f>
              <c:numCache>
                <c:formatCode>0.0%</c:formatCode>
                <c:ptCount val="6"/>
                <c:pt idx="0">
                  <c:v>0.2</c:v>
                </c:pt>
                <c:pt idx="1">
                  <c:v>0.1111111111111111</c:v>
                </c:pt>
                <c:pt idx="2">
                  <c:v>0.2307692307692312</c:v>
                </c:pt>
                <c:pt idx="3">
                  <c:v>6.666666666666668E-2</c:v>
                </c:pt>
                <c:pt idx="4">
                  <c:v>0.21428571428571427</c:v>
                </c:pt>
                <c:pt idx="5">
                  <c:v>0.14285714285714313</c:v>
                </c:pt>
              </c:numCache>
            </c:numRef>
          </c:val>
        </c:ser>
        <c:dLbls>
          <c:showLegendKey val="0"/>
          <c:showVal val="0"/>
          <c:showCatName val="0"/>
          <c:showSerName val="0"/>
          <c:showPercent val="0"/>
          <c:showBubbleSize val="0"/>
        </c:dLbls>
        <c:gapWidth val="150"/>
        <c:axId val="37946112"/>
        <c:axId val="37947648"/>
      </c:barChart>
      <c:catAx>
        <c:axId val="37946112"/>
        <c:scaling>
          <c:orientation val="minMax"/>
        </c:scaling>
        <c:delete val="0"/>
        <c:axPos val="b"/>
        <c:majorTickMark val="out"/>
        <c:minorTickMark val="none"/>
        <c:tickLblPos val="nextTo"/>
        <c:crossAx val="37947648"/>
        <c:crosses val="autoZero"/>
        <c:auto val="1"/>
        <c:lblAlgn val="ctr"/>
        <c:lblOffset val="100"/>
        <c:noMultiLvlLbl val="0"/>
      </c:catAx>
      <c:valAx>
        <c:axId val="37947648"/>
        <c:scaling>
          <c:orientation val="minMax"/>
        </c:scaling>
        <c:delete val="0"/>
        <c:axPos val="l"/>
        <c:majorGridlines/>
        <c:numFmt formatCode="0.0%" sourceLinked="1"/>
        <c:majorTickMark val="out"/>
        <c:minorTickMark val="none"/>
        <c:tickLblPos val="nextTo"/>
        <c:crossAx val="37946112"/>
        <c:crosses val="autoZero"/>
        <c:crossBetween val="between"/>
      </c:valAx>
    </c:plotArea>
    <c:legend>
      <c:legendPos val="r"/>
      <c:overlay val="0"/>
      <c:txPr>
        <a:bodyPr/>
        <a:lstStyle/>
        <a:p>
          <a:pPr>
            <a:defRPr sz="1200"/>
          </a:pPr>
          <a:endParaRPr lang="es-ES"/>
        </a:p>
      </c:txPr>
    </c:legend>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'P6'!$D$32</c:f>
              <c:strCache>
                <c:ptCount val="1"/>
                <c:pt idx="0">
                  <c:v>Actitud positiva</c:v>
                </c:pt>
              </c:strCache>
            </c:strRef>
          </c:tx>
          <c:invertIfNegative val="0"/>
          <c:cat>
            <c:strRef>
              <c:f>'P6'!$E$24:$J$24</c:f>
              <c:strCache>
                <c:ptCount val="6"/>
                <c:pt idx="0">
                  <c:v>1º</c:v>
                </c:pt>
                <c:pt idx="1">
                  <c:v>2º</c:v>
                </c:pt>
                <c:pt idx="2">
                  <c:v>3º</c:v>
                </c:pt>
                <c:pt idx="3">
                  <c:v>4º</c:v>
                </c:pt>
                <c:pt idx="4">
                  <c:v>5º</c:v>
                </c:pt>
                <c:pt idx="5">
                  <c:v>6º</c:v>
                </c:pt>
              </c:strCache>
            </c:strRef>
          </c:cat>
          <c:val>
            <c:numRef>
              <c:f>'P6'!$E$32:$J$32</c:f>
              <c:numCache>
                <c:formatCode>0.00%</c:formatCode>
                <c:ptCount val="6"/>
                <c:pt idx="0">
                  <c:v>0.9</c:v>
                </c:pt>
                <c:pt idx="1">
                  <c:v>0.33333333333333331</c:v>
                </c:pt>
                <c:pt idx="2">
                  <c:v>0.38461538461538464</c:v>
                </c:pt>
                <c:pt idx="3">
                  <c:v>0.46666666666666667</c:v>
                </c:pt>
                <c:pt idx="4">
                  <c:v>0.46666666666666667</c:v>
                </c:pt>
                <c:pt idx="5">
                  <c:v>0.5</c:v>
                </c:pt>
              </c:numCache>
            </c:numRef>
          </c:val>
        </c:ser>
        <c:ser>
          <c:idx val="1"/>
          <c:order val="1"/>
          <c:tx>
            <c:strRef>
              <c:f>'P6'!$D$33</c:f>
              <c:strCache>
                <c:ptCount val="1"/>
                <c:pt idx="0">
                  <c:v>Actitud negativa</c:v>
                </c:pt>
              </c:strCache>
            </c:strRef>
          </c:tx>
          <c:invertIfNegative val="0"/>
          <c:cat>
            <c:strRef>
              <c:f>'P6'!$E$24:$J$24</c:f>
              <c:strCache>
                <c:ptCount val="6"/>
                <c:pt idx="0">
                  <c:v>1º</c:v>
                </c:pt>
                <c:pt idx="1">
                  <c:v>2º</c:v>
                </c:pt>
                <c:pt idx="2">
                  <c:v>3º</c:v>
                </c:pt>
                <c:pt idx="3">
                  <c:v>4º</c:v>
                </c:pt>
                <c:pt idx="4">
                  <c:v>5º</c:v>
                </c:pt>
                <c:pt idx="5">
                  <c:v>6º</c:v>
                </c:pt>
              </c:strCache>
            </c:strRef>
          </c:cat>
          <c:val>
            <c:numRef>
              <c:f>'P6'!$E$33:$J$33</c:f>
              <c:numCache>
                <c:formatCode>0.00%</c:formatCode>
                <c:ptCount val="6"/>
                <c:pt idx="0">
                  <c:v>0</c:v>
                </c:pt>
                <c:pt idx="1">
                  <c:v>0.33333333333333331</c:v>
                </c:pt>
                <c:pt idx="2">
                  <c:v>0.53846153846153844</c:v>
                </c:pt>
                <c:pt idx="3">
                  <c:v>0.26666666666666666</c:v>
                </c:pt>
                <c:pt idx="4">
                  <c:v>0.26666666666666666</c:v>
                </c:pt>
                <c:pt idx="5">
                  <c:v>0.35714285714285715</c:v>
                </c:pt>
              </c:numCache>
            </c:numRef>
          </c:val>
        </c:ser>
        <c:ser>
          <c:idx val="2"/>
          <c:order val="2"/>
          <c:tx>
            <c:strRef>
              <c:f>'P6'!$D$34</c:f>
              <c:strCache>
                <c:ptCount val="1"/>
                <c:pt idx="0">
                  <c:v>Depende</c:v>
                </c:pt>
              </c:strCache>
            </c:strRef>
          </c:tx>
          <c:invertIfNegative val="0"/>
          <c:cat>
            <c:strRef>
              <c:f>'P6'!$E$24:$J$24</c:f>
              <c:strCache>
                <c:ptCount val="6"/>
                <c:pt idx="0">
                  <c:v>1º</c:v>
                </c:pt>
                <c:pt idx="1">
                  <c:v>2º</c:v>
                </c:pt>
                <c:pt idx="2">
                  <c:v>3º</c:v>
                </c:pt>
                <c:pt idx="3">
                  <c:v>4º</c:v>
                </c:pt>
                <c:pt idx="4">
                  <c:v>5º</c:v>
                </c:pt>
                <c:pt idx="5">
                  <c:v>6º</c:v>
                </c:pt>
              </c:strCache>
            </c:strRef>
          </c:cat>
          <c:val>
            <c:numRef>
              <c:f>'P6'!$E$34:$J$34</c:f>
              <c:numCache>
                <c:formatCode>0.00%</c:formatCode>
                <c:ptCount val="6"/>
                <c:pt idx="0">
                  <c:v>0.1</c:v>
                </c:pt>
                <c:pt idx="1">
                  <c:v>0.33333333333333331</c:v>
                </c:pt>
                <c:pt idx="2">
                  <c:v>7.6923076923076927E-2</c:v>
                </c:pt>
                <c:pt idx="3">
                  <c:v>0.26666666666666666</c:v>
                </c:pt>
                <c:pt idx="4">
                  <c:v>0.26666666666666666</c:v>
                </c:pt>
                <c:pt idx="5">
                  <c:v>0.14285714285714285</c:v>
                </c:pt>
              </c:numCache>
            </c:numRef>
          </c:val>
        </c:ser>
        <c:dLbls>
          <c:showLegendKey val="0"/>
          <c:showVal val="0"/>
          <c:showCatName val="0"/>
          <c:showSerName val="0"/>
          <c:showPercent val="0"/>
          <c:showBubbleSize val="0"/>
        </c:dLbls>
        <c:gapWidth val="150"/>
        <c:axId val="37986688"/>
        <c:axId val="37988224"/>
      </c:barChart>
      <c:catAx>
        <c:axId val="37986688"/>
        <c:scaling>
          <c:orientation val="minMax"/>
        </c:scaling>
        <c:delete val="0"/>
        <c:axPos val="b"/>
        <c:majorTickMark val="out"/>
        <c:minorTickMark val="none"/>
        <c:tickLblPos val="nextTo"/>
        <c:crossAx val="37988224"/>
        <c:crosses val="autoZero"/>
        <c:auto val="1"/>
        <c:lblAlgn val="ctr"/>
        <c:lblOffset val="100"/>
        <c:noMultiLvlLbl val="0"/>
      </c:catAx>
      <c:valAx>
        <c:axId val="37988224"/>
        <c:scaling>
          <c:orientation val="minMax"/>
        </c:scaling>
        <c:delete val="0"/>
        <c:axPos val="l"/>
        <c:majorGridlines/>
        <c:numFmt formatCode="0.0%" sourceLinked="0"/>
        <c:majorTickMark val="out"/>
        <c:minorTickMark val="none"/>
        <c:tickLblPos val="nextTo"/>
        <c:crossAx val="37986688"/>
        <c:crosses val="autoZero"/>
        <c:crossBetween val="between"/>
      </c:valAx>
    </c:plotArea>
    <c:legend>
      <c:legendPos val="r"/>
      <c:overlay val="0"/>
      <c:txPr>
        <a:bodyPr/>
        <a:lstStyle/>
        <a:p>
          <a:pPr>
            <a:defRPr sz="1200"/>
          </a:pPr>
          <a:endParaRPr lang="es-ES"/>
        </a:p>
      </c:txPr>
    </c:legend>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31"/>
    </mc:Choice>
    <mc:Fallback>
      <c:style val="31"/>
    </mc:Fallback>
  </mc:AlternateContent>
  <c:chart>
    <c:autoTitleDeleted val="0"/>
    <c:plotArea>
      <c:layout/>
      <c:barChart>
        <c:barDir val="col"/>
        <c:grouping val="clustered"/>
        <c:varyColors val="0"/>
        <c:ser>
          <c:idx val="0"/>
          <c:order val="0"/>
          <c:invertIfNegative val="0"/>
          <c:cat>
            <c:strRef>
              <c:f>'P6'!$N$30:$N$32</c:f>
              <c:strCache>
                <c:ptCount val="3"/>
                <c:pt idx="0">
                  <c:v>Actitud positiva</c:v>
                </c:pt>
                <c:pt idx="1">
                  <c:v>Actitud negativa</c:v>
                </c:pt>
                <c:pt idx="2">
                  <c:v>Depende</c:v>
                </c:pt>
              </c:strCache>
            </c:strRef>
          </c:cat>
          <c:val>
            <c:numRef>
              <c:f>'P6'!$O$30:$O$32</c:f>
              <c:numCache>
                <c:formatCode>0.00%</c:formatCode>
                <c:ptCount val="3"/>
                <c:pt idx="0">
                  <c:v>0.51648351648351654</c:v>
                </c:pt>
                <c:pt idx="1">
                  <c:v>0.34065934065934067</c:v>
                </c:pt>
                <c:pt idx="2">
                  <c:v>0.14285714285714285</c:v>
                </c:pt>
              </c:numCache>
            </c:numRef>
          </c:val>
        </c:ser>
        <c:dLbls>
          <c:showLegendKey val="0"/>
          <c:showVal val="0"/>
          <c:showCatName val="0"/>
          <c:showSerName val="0"/>
          <c:showPercent val="0"/>
          <c:showBubbleSize val="0"/>
        </c:dLbls>
        <c:gapWidth val="150"/>
        <c:axId val="38009472"/>
        <c:axId val="37757312"/>
      </c:barChart>
      <c:catAx>
        <c:axId val="38009472"/>
        <c:scaling>
          <c:orientation val="minMax"/>
        </c:scaling>
        <c:delete val="0"/>
        <c:axPos val="b"/>
        <c:majorTickMark val="out"/>
        <c:minorTickMark val="none"/>
        <c:tickLblPos val="nextTo"/>
        <c:crossAx val="37757312"/>
        <c:crosses val="autoZero"/>
        <c:auto val="1"/>
        <c:lblAlgn val="ctr"/>
        <c:lblOffset val="100"/>
        <c:noMultiLvlLbl val="0"/>
      </c:catAx>
      <c:valAx>
        <c:axId val="37757312"/>
        <c:scaling>
          <c:orientation val="minMax"/>
        </c:scaling>
        <c:delete val="0"/>
        <c:axPos val="l"/>
        <c:majorGridlines/>
        <c:numFmt formatCode="0.0%" sourceLinked="0"/>
        <c:majorTickMark val="out"/>
        <c:minorTickMark val="none"/>
        <c:tickLblPos val="nextTo"/>
        <c:crossAx val="38009472"/>
        <c:crosses val="autoZero"/>
        <c:crossBetween val="between"/>
        <c:minorUnit val="2.0000000000000004E-2"/>
      </c:valAx>
    </c:plotArea>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'P7'!$D$20</c:f>
              <c:strCache>
                <c:ptCount val="1"/>
                <c:pt idx="0">
                  <c:v>Más de 2 horas</c:v>
                </c:pt>
              </c:strCache>
            </c:strRef>
          </c:tx>
          <c:invertIfNegative val="0"/>
          <c:cat>
            <c:strRef>
              <c:f>'P7'!$E$19:$J$19</c:f>
              <c:strCache>
                <c:ptCount val="6"/>
                <c:pt idx="0">
                  <c:v>1º</c:v>
                </c:pt>
                <c:pt idx="1">
                  <c:v>2º</c:v>
                </c:pt>
                <c:pt idx="2">
                  <c:v>3º</c:v>
                </c:pt>
                <c:pt idx="3">
                  <c:v>4º</c:v>
                </c:pt>
                <c:pt idx="4">
                  <c:v>5º</c:v>
                </c:pt>
                <c:pt idx="5">
                  <c:v>6º</c:v>
                </c:pt>
              </c:strCache>
            </c:strRef>
          </c:cat>
          <c:val>
            <c:numRef>
              <c:f>'P7'!$E$20:$J$20</c:f>
              <c:numCache>
                <c:formatCode>0.0%</c:formatCode>
                <c:ptCount val="6"/>
                <c:pt idx="0">
                  <c:v>0.30000000000000032</c:v>
                </c:pt>
                <c:pt idx="1">
                  <c:v>0.1111111111111111</c:v>
                </c:pt>
                <c:pt idx="2">
                  <c:v>0.3846153846153848</c:v>
                </c:pt>
                <c:pt idx="3">
                  <c:v>0.33333333333333331</c:v>
                </c:pt>
                <c:pt idx="4">
                  <c:v>0.21428571428571427</c:v>
                </c:pt>
                <c:pt idx="5">
                  <c:v>0.35714285714285787</c:v>
                </c:pt>
              </c:numCache>
            </c:numRef>
          </c:val>
        </c:ser>
        <c:ser>
          <c:idx val="1"/>
          <c:order val="1"/>
          <c:tx>
            <c:strRef>
              <c:f>'P7'!$D$21</c:f>
              <c:strCache>
                <c:ptCount val="1"/>
                <c:pt idx="0">
                  <c:v>Entre 1 hora y media y 2 horas</c:v>
                </c:pt>
              </c:strCache>
            </c:strRef>
          </c:tx>
          <c:invertIfNegative val="0"/>
          <c:cat>
            <c:strRef>
              <c:f>'P7'!$E$19:$J$19</c:f>
              <c:strCache>
                <c:ptCount val="6"/>
                <c:pt idx="0">
                  <c:v>1º</c:v>
                </c:pt>
                <c:pt idx="1">
                  <c:v>2º</c:v>
                </c:pt>
                <c:pt idx="2">
                  <c:v>3º</c:v>
                </c:pt>
                <c:pt idx="3">
                  <c:v>4º</c:v>
                </c:pt>
                <c:pt idx="4">
                  <c:v>5º</c:v>
                </c:pt>
                <c:pt idx="5">
                  <c:v>6º</c:v>
                </c:pt>
              </c:strCache>
            </c:strRef>
          </c:cat>
          <c:val>
            <c:numRef>
              <c:f>'P7'!$E$21:$J$21</c:f>
              <c:numCache>
                <c:formatCode>0.0%</c:formatCode>
                <c:ptCount val="6"/>
                <c:pt idx="0">
                  <c:v>0.4</c:v>
                </c:pt>
                <c:pt idx="1">
                  <c:v>0.44444444444444442</c:v>
                </c:pt>
                <c:pt idx="2">
                  <c:v>0.30769230769230782</c:v>
                </c:pt>
                <c:pt idx="3">
                  <c:v>0.26666666666666705</c:v>
                </c:pt>
                <c:pt idx="4">
                  <c:v>0.42857142857142855</c:v>
                </c:pt>
                <c:pt idx="5">
                  <c:v>0.21428571428571427</c:v>
                </c:pt>
              </c:numCache>
            </c:numRef>
          </c:val>
        </c:ser>
        <c:ser>
          <c:idx val="2"/>
          <c:order val="2"/>
          <c:tx>
            <c:strRef>
              <c:f>'P7'!$D$22</c:f>
              <c:strCache>
                <c:ptCount val="1"/>
                <c:pt idx="0">
                  <c:v>Entre 1 hora y 1 hora y media</c:v>
                </c:pt>
              </c:strCache>
            </c:strRef>
          </c:tx>
          <c:invertIfNegative val="0"/>
          <c:cat>
            <c:strRef>
              <c:f>'P7'!$E$19:$J$19</c:f>
              <c:strCache>
                <c:ptCount val="6"/>
                <c:pt idx="0">
                  <c:v>1º</c:v>
                </c:pt>
                <c:pt idx="1">
                  <c:v>2º</c:v>
                </c:pt>
                <c:pt idx="2">
                  <c:v>3º</c:v>
                </c:pt>
                <c:pt idx="3">
                  <c:v>4º</c:v>
                </c:pt>
                <c:pt idx="4">
                  <c:v>5º</c:v>
                </c:pt>
                <c:pt idx="5">
                  <c:v>6º</c:v>
                </c:pt>
              </c:strCache>
            </c:strRef>
          </c:cat>
          <c:val>
            <c:numRef>
              <c:f>'P7'!$E$22:$J$22</c:f>
              <c:numCache>
                <c:formatCode>0.0%</c:formatCode>
                <c:ptCount val="6"/>
                <c:pt idx="0">
                  <c:v>0.1</c:v>
                </c:pt>
                <c:pt idx="1">
                  <c:v>0.22222222222222221</c:v>
                </c:pt>
                <c:pt idx="2">
                  <c:v>0.15384615384615419</c:v>
                </c:pt>
                <c:pt idx="3">
                  <c:v>0.33333333333333331</c:v>
                </c:pt>
                <c:pt idx="4">
                  <c:v>0.35714285714285787</c:v>
                </c:pt>
                <c:pt idx="5">
                  <c:v>0.25</c:v>
                </c:pt>
              </c:numCache>
            </c:numRef>
          </c:val>
        </c:ser>
        <c:ser>
          <c:idx val="3"/>
          <c:order val="3"/>
          <c:tx>
            <c:strRef>
              <c:f>'P7'!$D$23</c:f>
              <c:strCache>
                <c:ptCount val="1"/>
                <c:pt idx="0">
                  <c:v>Entre 30 y 60 minutos</c:v>
                </c:pt>
              </c:strCache>
            </c:strRef>
          </c:tx>
          <c:invertIfNegative val="0"/>
          <c:cat>
            <c:strRef>
              <c:f>'P7'!$E$19:$J$19</c:f>
              <c:strCache>
                <c:ptCount val="6"/>
                <c:pt idx="0">
                  <c:v>1º</c:v>
                </c:pt>
                <c:pt idx="1">
                  <c:v>2º</c:v>
                </c:pt>
                <c:pt idx="2">
                  <c:v>3º</c:v>
                </c:pt>
                <c:pt idx="3">
                  <c:v>4º</c:v>
                </c:pt>
                <c:pt idx="4">
                  <c:v>5º</c:v>
                </c:pt>
                <c:pt idx="5">
                  <c:v>6º</c:v>
                </c:pt>
              </c:strCache>
            </c:strRef>
          </c:cat>
          <c:val>
            <c:numRef>
              <c:f>'P7'!$E$23:$J$23</c:f>
              <c:numCache>
                <c:formatCode>0.0%</c:formatCode>
                <c:ptCount val="6"/>
                <c:pt idx="0">
                  <c:v>0.1</c:v>
                </c:pt>
                <c:pt idx="1">
                  <c:v>0.1111111111111111</c:v>
                </c:pt>
                <c:pt idx="2">
                  <c:v>7.6923076923076927E-2</c:v>
                </c:pt>
                <c:pt idx="3">
                  <c:v>6.666666666666668E-2</c:v>
                </c:pt>
                <c:pt idx="4">
                  <c:v>0</c:v>
                </c:pt>
                <c:pt idx="5">
                  <c:v>0.14285714285714313</c:v>
                </c:pt>
              </c:numCache>
            </c:numRef>
          </c:val>
        </c:ser>
        <c:ser>
          <c:idx val="4"/>
          <c:order val="4"/>
          <c:tx>
            <c:strRef>
              <c:f>'P7'!$D$24</c:f>
              <c:strCache>
                <c:ptCount val="1"/>
                <c:pt idx="0">
                  <c:v>Menos de 30 minutos</c:v>
                </c:pt>
              </c:strCache>
            </c:strRef>
          </c:tx>
          <c:invertIfNegative val="0"/>
          <c:cat>
            <c:strRef>
              <c:f>'P7'!$E$19:$J$19</c:f>
              <c:strCache>
                <c:ptCount val="6"/>
                <c:pt idx="0">
                  <c:v>1º</c:v>
                </c:pt>
                <c:pt idx="1">
                  <c:v>2º</c:v>
                </c:pt>
                <c:pt idx="2">
                  <c:v>3º</c:v>
                </c:pt>
                <c:pt idx="3">
                  <c:v>4º</c:v>
                </c:pt>
                <c:pt idx="4">
                  <c:v>5º</c:v>
                </c:pt>
                <c:pt idx="5">
                  <c:v>6º</c:v>
                </c:pt>
              </c:strCache>
            </c:strRef>
          </c:cat>
          <c:val>
            <c:numRef>
              <c:f>'P7'!$E$24:$J$24</c:f>
              <c:numCache>
                <c:formatCode>0.0%</c:formatCode>
                <c:ptCount val="6"/>
                <c:pt idx="0">
                  <c:v>0.1</c:v>
                </c:pt>
                <c:pt idx="1">
                  <c:v>0.1111111111111111</c:v>
                </c:pt>
                <c:pt idx="2">
                  <c:v>7.6923076923076927E-2</c:v>
                </c:pt>
                <c:pt idx="3">
                  <c:v>0</c:v>
                </c:pt>
                <c:pt idx="4">
                  <c:v>0</c:v>
                </c:pt>
                <c:pt idx="5">
                  <c:v>3.5714285714285712E-2</c:v>
                </c:pt>
              </c:numCache>
            </c:numRef>
          </c:val>
        </c:ser>
        <c:dLbls>
          <c:showLegendKey val="0"/>
          <c:showVal val="0"/>
          <c:showCatName val="0"/>
          <c:showSerName val="0"/>
          <c:showPercent val="0"/>
          <c:showBubbleSize val="0"/>
        </c:dLbls>
        <c:gapWidth val="150"/>
        <c:axId val="37797888"/>
        <c:axId val="37799424"/>
      </c:barChart>
      <c:catAx>
        <c:axId val="37797888"/>
        <c:scaling>
          <c:orientation val="minMax"/>
        </c:scaling>
        <c:delete val="0"/>
        <c:axPos val="b"/>
        <c:majorTickMark val="out"/>
        <c:minorTickMark val="none"/>
        <c:tickLblPos val="nextTo"/>
        <c:crossAx val="37799424"/>
        <c:crosses val="autoZero"/>
        <c:auto val="1"/>
        <c:lblAlgn val="ctr"/>
        <c:lblOffset val="100"/>
        <c:noMultiLvlLbl val="0"/>
      </c:catAx>
      <c:valAx>
        <c:axId val="37799424"/>
        <c:scaling>
          <c:orientation val="minMax"/>
        </c:scaling>
        <c:delete val="0"/>
        <c:axPos val="l"/>
        <c:majorGridlines/>
        <c:numFmt formatCode="0.0%" sourceLinked="1"/>
        <c:majorTickMark val="out"/>
        <c:minorTickMark val="none"/>
        <c:tickLblPos val="nextTo"/>
        <c:crossAx val="37797888"/>
        <c:crosses val="autoZero"/>
        <c:crossBetween val="between"/>
      </c:valAx>
    </c:plotArea>
    <c:legend>
      <c:legendPos val="r"/>
      <c:overlay val="0"/>
      <c:txPr>
        <a:bodyPr/>
        <a:lstStyle/>
        <a:p>
          <a:pPr>
            <a:defRPr sz="1200"/>
          </a:pPr>
          <a:endParaRPr lang="es-ES"/>
        </a:p>
      </c:txPr>
    </c:legend>
    <c:plotVisOnly val="1"/>
    <c:dispBlanksAs val="gap"/>
    <c:showDLblsOverMax val="0"/>
  </c:chart>
  <c:externalData r:id="rId1">
    <c:autoUpdate val="0"/>
  </c:externalData>
  <c:userShapes r:id="rId2"/>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'P7'!$D$26</c:f>
              <c:strCache>
                <c:ptCount val="1"/>
                <c:pt idx="0">
                  <c:v>Más de una hora y media</c:v>
                </c:pt>
              </c:strCache>
            </c:strRef>
          </c:tx>
          <c:invertIfNegative val="0"/>
          <c:cat>
            <c:strRef>
              <c:f>'P7'!$E$19:$J$19</c:f>
              <c:strCache>
                <c:ptCount val="6"/>
                <c:pt idx="0">
                  <c:v>1º</c:v>
                </c:pt>
                <c:pt idx="1">
                  <c:v>2º</c:v>
                </c:pt>
                <c:pt idx="2">
                  <c:v>3º</c:v>
                </c:pt>
                <c:pt idx="3">
                  <c:v>4º</c:v>
                </c:pt>
                <c:pt idx="4">
                  <c:v>5º</c:v>
                </c:pt>
                <c:pt idx="5">
                  <c:v>6º</c:v>
                </c:pt>
              </c:strCache>
            </c:strRef>
          </c:cat>
          <c:val>
            <c:numRef>
              <c:f>'P7'!$E$26:$J$26</c:f>
              <c:numCache>
                <c:formatCode>0.0%</c:formatCode>
                <c:ptCount val="6"/>
                <c:pt idx="0">
                  <c:v>0.70000000000000051</c:v>
                </c:pt>
                <c:pt idx="1">
                  <c:v>0.55555555555555569</c:v>
                </c:pt>
                <c:pt idx="2">
                  <c:v>0.69230769230769262</c:v>
                </c:pt>
                <c:pt idx="3">
                  <c:v>0.60000000000000053</c:v>
                </c:pt>
                <c:pt idx="4">
                  <c:v>0.64285714285714279</c:v>
                </c:pt>
                <c:pt idx="5">
                  <c:v>0.57142857142857206</c:v>
                </c:pt>
              </c:numCache>
            </c:numRef>
          </c:val>
        </c:ser>
        <c:ser>
          <c:idx val="1"/>
          <c:order val="1"/>
          <c:tx>
            <c:strRef>
              <c:f>'P7'!$D$27</c:f>
              <c:strCache>
                <c:ptCount val="1"/>
                <c:pt idx="0">
                  <c:v>Menos de una hora y media</c:v>
                </c:pt>
              </c:strCache>
            </c:strRef>
          </c:tx>
          <c:spPr>
            <a:solidFill>
              <a:srgbClr val="FFC000"/>
            </a:solidFill>
          </c:spPr>
          <c:invertIfNegative val="0"/>
          <c:cat>
            <c:strRef>
              <c:f>'P7'!$E$19:$J$19</c:f>
              <c:strCache>
                <c:ptCount val="6"/>
                <c:pt idx="0">
                  <c:v>1º</c:v>
                </c:pt>
                <c:pt idx="1">
                  <c:v>2º</c:v>
                </c:pt>
                <c:pt idx="2">
                  <c:v>3º</c:v>
                </c:pt>
                <c:pt idx="3">
                  <c:v>4º</c:v>
                </c:pt>
                <c:pt idx="4">
                  <c:v>5º</c:v>
                </c:pt>
                <c:pt idx="5">
                  <c:v>6º</c:v>
                </c:pt>
              </c:strCache>
            </c:strRef>
          </c:cat>
          <c:val>
            <c:numRef>
              <c:f>'P7'!$E$27:$J$27</c:f>
              <c:numCache>
                <c:formatCode>0.0%</c:formatCode>
                <c:ptCount val="6"/>
                <c:pt idx="0">
                  <c:v>0.30000000000000032</c:v>
                </c:pt>
                <c:pt idx="1">
                  <c:v>0.44444444444444442</c:v>
                </c:pt>
                <c:pt idx="2">
                  <c:v>0.30769230769230782</c:v>
                </c:pt>
                <c:pt idx="3">
                  <c:v>0.40000000000000008</c:v>
                </c:pt>
                <c:pt idx="4">
                  <c:v>0.35714285714285765</c:v>
                </c:pt>
                <c:pt idx="5">
                  <c:v>0.42857142857142855</c:v>
                </c:pt>
              </c:numCache>
            </c:numRef>
          </c:val>
        </c:ser>
        <c:dLbls>
          <c:showLegendKey val="0"/>
          <c:showVal val="0"/>
          <c:showCatName val="0"/>
          <c:showSerName val="0"/>
          <c:showPercent val="0"/>
          <c:showBubbleSize val="0"/>
        </c:dLbls>
        <c:gapWidth val="150"/>
        <c:axId val="37833728"/>
        <c:axId val="37839616"/>
      </c:barChart>
      <c:catAx>
        <c:axId val="37833728"/>
        <c:scaling>
          <c:orientation val="minMax"/>
        </c:scaling>
        <c:delete val="0"/>
        <c:axPos val="b"/>
        <c:majorTickMark val="out"/>
        <c:minorTickMark val="none"/>
        <c:tickLblPos val="nextTo"/>
        <c:crossAx val="37839616"/>
        <c:crosses val="autoZero"/>
        <c:auto val="1"/>
        <c:lblAlgn val="ctr"/>
        <c:lblOffset val="100"/>
        <c:noMultiLvlLbl val="0"/>
      </c:catAx>
      <c:valAx>
        <c:axId val="37839616"/>
        <c:scaling>
          <c:orientation val="minMax"/>
        </c:scaling>
        <c:delete val="0"/>
        <c:axPos val="l"/>
        <c:majorGridlines/>
        <c:numFmt formatCode="0.0%" sourceLinked="1"/>
        <c:majorTickMark val="out"/>
        <c:minorTickMark val="none"/>
        <c:tickLblPos val="nextTo"/>
        <c:crossAx val="37833728"/>
        <c:crosses val="autoZero"/>
        <c:crossBetween val="between"/>
      </c:valAx>
    </c:plotArea>
    <c:legend>
      <c:legendPos val="r"/>
      <c:overlay val="0"/>
      <c:txPr>
        <a:bodyPr/>
        <a:lstStyle/>
        <a:p>
          <a:pPr>
            <a:defRPr sz="1200"/>
          </a:pPr>
          <a:endParaRPr lang="es-ES"/>
        </a:p>
      </c:txPr>
    </c:legend>
    <c:plotVisOnly val="1"/>
    <c:dispBlanksAs val="gap"/>
    <c:showDLblsOverMax val="0"/>
  </c:chart>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'P8'!$C$20</c:f>
              <c:strCache>
                <c:ptCount val="1"/>
                <c:pt idx="0">
                  <c:v>Más de 2 horas</c:v>
                </c:pt>
              </c:strCache>
            </c:strRef>
          </c:tx>
          <c:invertIfNegative val="0"/>
          <c:cat>
            <c:strRef>
              <c:f>'P8'!$D$19:$I$19</c:f>
              <c:strCache>
                <c:ptCount val="6"/>
                <c:pt idx="0">
                  <c:v>1º</c:v>
                </c:pt>
                <c:pt idx="1">
                  <c:v>2º</c:v>
                </c:pt>
                <c:pt idx="2">
                  <c:v>3º</c:v>
                </c:pt>
                <c:pt idx="3">
                  <c:v>4º</c:v>
                </c:pt>
                <c:pt idx="4">
                  <c:v>5º</c:v>
                </c:pt>
                <c:pt idx="5">
                  <c:v>6º</c:v>
                </c:pt>
              </c:strCache>
            </c:strRef>
          </c:cat>
          <c:val>
            <c:numRef>
              <c:f>'P8'!$D$20:$I$20</c:f>
              <c:numCache>
                <c:formatCode>0.0%</c:formatCode>
                <c:ptCount val="6"/>
                <c:pt idx="0">
                  <c:v>0</c:v>
                </c:pt>
                <c:pt idx="1">
                  <c:v>0</c:v>
                </c:pt>
                <c:pt idx="2">
                  <c:v>0</c:v>
                </c:pt>
                <c:pt idx="3">
                  <c:v>6.666666666666668E-2</c:v>
                </c:pt>
                <c:pt idx="4">
                  <c:v>0</c:v>
                </c:pt>
                <c:pt idx="5">
                  <c:v>0</c:v>
                </c:pt>
              </c:numCache>
            </c:numRef>
          </c:val>
        </c:ser>
        <c:ser>
          <c:idx val="1"/>
          <c:order val="1"/>
          <c:tx>
            <c:strRef>
              <c:f>'P8'!$C$21</c:f>
              <c:strCache>
                <c:ptCount val="1"/>
                <c:pt idx="0">
                  <c:v>Entre 1 hora y media y 2 horas</c:v>
                </c:pt>
              </c:strCache>
            </c:strRef>
          </c:tx>
          <c:invertIfNegative val="0"/>
          <c:cat>
            <c:strRef>
              <c:f>'P8'!$D$19:$I$19</c:f>
              <c:strCache>
                <c:ptCount val="6"/>
                <c:pt idx="0">
                  <c:v>1º</c:v>
                </c:pt>
                <c:pt idx="1">
                  <c:v>2º</c:v>
                </c:pt>
                <c:pt idx="2">
                  <c:v>3º</c:v>
                </c:pt>
                <c:pt idx="3">
                  <c:v>4º</c:v>
                </c:pt>
                <c:pt idx="4">
                  <c:v>5º</c:v>
                </c:pt>
                <c:pt idx="5">
                  <c:v>6º</c:v>
                </c:pt>
              </c:strCache>
            </c:strRef>
          </c:cat>
          <c:val>
            <c:numRef>
              <c:f>'P8'!$D$21:$I$21</c:f>
              <c:numCache>
                <c:formatCode>0.0%</c:formatCode>
                <c:ptCount val="6"/>
                <c:pt idx="0">
                  <c:v>0</c:v>
                </c:pt>
                <c:pt idx="1">
                  <c:v>0.1111111111111111</c:v>
                </c:pt>
                <c:pt idx="2">
                  <c:v>0</c:v>
                </c:pt>
                <c:pt idx="3">
                  <c:v>0</c:v>
                </c:pt>
                <c:pt idx="4">
                  <c:v>7.1428571428571425E-2</c:v>
                </c:pt>
                <c:pt idx="5">
                  <c:v>0</c:v>
                </c:pt>
              </c:numCache>
            </c:numRef>
          </c:val>
        </c:ser>
        <c:ser>
          <c:idx val="2"/>
          <c:order val="2"/>
          <c:tx>
            <c:strRef>
              <c:f>'P8'!$C$22</c:f>
              <c:strCache>
                <c:ptCount val="1"/>
                <c:pt idx="0">
                  <c:v>Entre 1 hora y 1 hora y media</c:v>
                </c:pt>
              </c:strCache>
            </c:strRef>
          </c:tx>
          <c:invertIfNegative val="0"/>
          <c:cat>
            <c:strRef>
              <c:f>'P8'!$D$19:$I$19</c:f>
              <c:strCache>
                <c:ptCount val="6"/>
                <c:pt idx="0">
                  <c:v>1º</c:v>
                </c:pt>
                <c:pt idx="1">
                  <c:v>2º</c:v>
                </c:pt>
                <c:pt idx="2">
                  <c:v>3º</c:v>
                </c:pt>
                <c:pt idx="3">
                  <c:v>4º</c:v>
                </c:pt>
                <c:pt idx="4">
                  <c:v>5º</c:v>
                </c:pt>
                <c:pt idx="5">
                  <c:v>6º</c:v>
                </c:pt>
              </c:strCache>
            </c:strRef>
          </c:cat>
          <c:val>
            <c:numRef>
              <c:f>'P8'!$D$22:$I$22</c:f>
              <c:numCache>
                <c:formatCode>0.0%</c:formatCode>
                <c:ptCount val="6"/>
                <c:pt idx="0">
                  <c:v>0.1</c:v>
                </c:pt>
                <c:pt idx="1">
                  <c:v>0.1111111111111111</c:v>
                </c:pt>
                <c:pt idx="2">
                  <c:v>0</c:v>
                </c:pt>
                <c:pt idx="3">
                  <c:v>6.666666666666668E-2</c:v>
                </c:pt>
                <c:pt idx="4">
                  <c:v>0</c:v>
                </c:pt>
                <c:pt idx="5">
                  <c:v>0</c:v>
                </c:pt>
              </c:numCache>
            </c:numRef>
          </c:val>
        </c:ser>
        <c:ser>
          <c:idx val="3"/>
          <c:order val="3"/>
          <c:tx>
            <c:strRef>
              <c:f>'P8'!$C$23</c:f>
              <c:strCache>
                <c:ptCount val="1"/>
                <c:pt idx="0">
                  <c:v>Entre 30 y 60 minutos</c:v>
                </c:pt>
              </c:strCache>
            </c:strRef>
          </c:tx>
          <c:invertIfNegative val="0"/>
          <c:cat>
            <c:strRef>
              <c:f>'P8'!$D$19:$I$19</c:f>
              <c:strCache>
                <c:ptCount val="6"/>
                <c:pt idx="0">
                  <c:v>1º</c:v>
                </c:pt>
                <c:pt idx="1">
                  <c:v>2º</c:v>
                </c:pt>
                <c:pt idx="2">
                  <c:v>3º</c:v>
                </c:pt>
                <c:pt idx="3">
                  <c:v>4º</c:v>
                </c:pt>
                <c:pt idx="4">
                  <c:v>5º</c:v>
                </c:pt>
                <c:pt idx="5">
                  <c:v>6º</c:v>
                </c:pt>
              </c:strCache>
            </c:strRef>
          </c:cat>
          <c:val>
            <c:numRef>
              <c:f>'P8'!$D$23:$I$23</c:f>
              <c:numCache>
                <c:formatCode>0.0%</c:formatCode>
                <c:ptCount val="6"/>
                <c:pt idx="0">
                  <c:v>0.2</c:v>
                </c:pt>
                <c:pt idx="1">
                  <c:v>0.1111111111111111</c:v>
                </c:pt>
                <c:pt idx="2">
                  <c:v>0.15384615384615419</c:v>
                </c:pt>
                <c:pt idx="3">
                  <c:v>6.666666666666668E-2</c:v>
                </c:pt>
                <c:pt idx="4">
                  <c:v>7.1428571428571425E-2</c:v>
                </c:pt>
                <c:pt idx="5">
                  <c:v>0.28571428571428625</c:v>
                </c:pt>
              </c:numCache>
            </c:numRef>
          </c:val>
        </c:ser>
        <c:ser>
          <c:idx val="4"/>
          <c:order val="4"/>
          <c:tx>
            <c:strRef>
              <c:f>'P8'!$C$24</c:f>
              <c:strCache>
                <c:ptCount val="1"/>
                <c:pt idx="0">
                  <c:v>Menos de 30 minutos</c:v>
                </c:pt>
              </c:strCache>
            </c:strRef>
          </c:tx>
          <c:spPr>
            <a:solidFill>
              <a:srgbClr val="FFFF00"/>
            </a:solidFill>
          </c:spPr>
          <c:invertIfNegative val="0"/>
          <c:cat>
            <c:strRef>
              <c:f>'P8'!$D$19:$I$19</c:f>
              <c:strCache>
                <c:ptCount val="6"/>
                <c:pt idx="0">
                  <c:v>1º</c:v>
                </c:pt>
                <c:pt idx="1">
                  <c:v>2º</c:v>
                </c:pt>
                <c:pt idx="2">
                  <c:v>3º</c:v>
                </c:pt>
                <c:pt idx="3">
                  <c:v>4º</c:v>
                </c:pt>
                <c:pt idx="4">
                  <c:v>5º</c:v>
                </c:pt>
                <c:pt idx="5">
                  <c:v>6º</c:v>
                </c:pt>
              </c:strCache>
            </c:strRef>
          </c:cat>
          <c:val>
            <c:numRef>
              <c:f>'P8'!$D$24:$I$24</c:f>
              <c:numCache>
                <c:formatCode>0.0%</c:formatCode>
                <c:ptCount val="6"/>
                <c:pt idx="0">
                  <c:v>0.5</c:v>
                </c:pt>
                <c:pt idx="1">
                  <c:v>0.44444444444444442</c:v>
                </c:pt>
                <c:pt idx="2">
                  <c:v>0.53846153846153844</c:v>
                </c:pt>
                <c:pt idx="3">
                  <c:v>0.53333333333333333</c:v>
                </c:pt>
                <c:pt idx="4">
                  <c:v>0.71428571428571463</c:v>
                </c:pt>
                <c:pt idx="5">
                  <c:v>0.57142857142857251</c:v>
                </c:pt>
              </c:numCache>
            </c:numRef>
          </c:val>
        </c:ser>
        <c:ser>
          <c:idx val="5"/>
          <c:order val="5"/>
          <c:tx>
            <c:strRef>
              <c:f>'P8'!$C$25</c:f>
              <c:strCache>
                <c:ptCount val="1"/>
                <c:pt idx="0">
                  <c:v>Nada</c:v>
                </c:pt>
              </c:strCache>
            </c:strRef>
          </c:tx>
          <c:invertIfNegative val="0"/>
          <c:cat>
            <c:strRef>
              <c:f>'P8'!$D$19:$I$19</c:f>
              <c:strCache>
                <c:ptCount val="6"/>
                <c:pt idx="0">
                  <c:v>1º</c:v>
                </c:pt>
                <c:pt idx="1">
                  <c:v>2º</c:v>
                </c:pt>
                <c:pt idx="2">
                  <c:v>3º</c:v>
                </c:pt>
                <c:pt idx="3">
                  <c:v>4º</c:v>
                </c:pt>
                <c:pt idx="4">
                  <c:v>5º</c:v>
                </c:pt>
                <c:pt idx="5">
                  <c:v>6º</c:v>
                </c:pt>
              </c:strCache>
            </c:strRef>
          </c:cat>
          <c:val>
            <c:numRef>
              <c:f>'P8'!$D$25:$I$25</c:f>
              <c:numCache>
                <c:formatCode>0.0%</c:formatCode>
                <c:ptCount val="6"/>
                <c:pt idx="0">
                  <c:v>0.2</c:v>
                </c:pt>
                <c:pt idx="1">
                  <c:v>0.22222222222222221</c:v>
                </c:pt>
                <c:pt idx="2">
                  <c:v>0.30769230769230782</c:v>
                </c:pt>
                <c:pt idx="3">
                  <c:v>0.26666666666666705</c:v>
                </c:pt>
                <c:pt idx="4">
                  <c:v>0.14285714285714313</c:v>
                </c:pt>
                <c:pt idx="5">
                  <c:v>0.14285714285714313</c:v>
                </c:pt>
              </c:numCache>
            </c:numRef>
          </c:val>
        </c:ser>
        <c:dLbls>
          <c:showLegendKey val="0"/>
          <c:showVal val="0"/>
          <c:showCatName val="0"/>
          <c:showSerName val="0"/>
          <c:showPercent val="0"/>
          <c:showBubbleSize val="0"/>
        </c:dLbls>
        <c:gapWidth val="150"/>
        <c:axId val="37885056"/>
        <c:axId val="37886592"/>
      </c:barChart>
      <c:catAx>
        <c:axId val="37885056"/>
        <c:scaling>
          <c:orientation val="minMax"/>
        </c:scaling>
        <c:delete val="0"/>
        <c:axPos val="b"/>
        <c:majorTickMark val="out"/>
        <c:minorTickMark val="none"/>
        <c:tickLblPos val="nextTo"/>
        <c:crossAx val="37886592"/>
        <c:crosses val="autoZero"/>
        <c:auto val="1"/>
        <c:lblAlgn val="ctr"/>
        <c:lblOffset val="100"/>
        <c:noMultiLvlLbl val="0"/>
      </c:catAx>
      <c:valAx>
        <c:axId val="37886592"/>
        <c:scaling>
          <c:orientation val="minMax"/>
        </c:scaling>
        <c:delete val="0"/>
        <c:axPos val="l"/>
        <c:majorGridlines/>
        <c:numFmt formatCode="0.0%" sourceLinked="1"/>
        <c:majorTickMark val="out"/>
        <c:minorTickMark val="none"/>
        <c:tickLblPos val="nextTo"/>
        <c:crossAx val="37885056"/>
        <c:crosses val="autoZero"/>
        <c:crossBetween val="between"/>
      </c:valAx>
    </c:plotArea>
    <c:legend>
      <c:legendPos val="r"/>
      <c:overlay val="0"/>
      <c:txPr>
        <a:bodyPr/>
        <a:lstStyle/>
        <a:p>
          <a:pPr>
            <a:defRPr sz="1200"/>
          </a:pPr>
          <a:endParaRPr lang="es-ES"/>
        </a:p>
      </c:txPr>
    </c:legend>
    <c:plotVisOnly val="1"/>
    <c:dispBlanksAs val="gap"/>
    <c:showDLblsOverMax val="0"/>
  </c:chart>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'P8'!$C$24</c:f>
              <c:strCache>
                <c:ptCount val="1"/>
                <c:pt idx="0">
                  <c:v>Menos de 30 minutos</c:v>
                </c:pt>
              </c:strCache>
            </c:strRef>
          </c:tx>
          <c:spPr>
            <a:solidFill>
              <a:srgbClr val="FFC000"/>
            </a:solidFill>
          </c:spPr>
          <c:invertIfNegative val="0"/>
          <c:cat>
            <c:strRef>
              <c:f>'P8'!$D$19:$I$19</c:f>
              <c:strCache>
                <c:ptCount val="6"/>
                <c:pt idx="0">
                  <c:v>1º</c:v>
                </c:pt>
                <c:pt idx="1">
                  <c:v>2º</c:v>
                </c:pt>
                <c:pt idx="2">
                  <c:v>3º</c:v>
                </c:pt>
                <c:pt idx="3">
                  <c:v>4º</c:v>
                </c:pt>
                <c:pt idx="4">
                  <c:v>5º</c:v>
                </c:pt>
                <c:pt idx="5">
                  <c:v>6º</c:v>
                </c:pt>
              </c:strCache>
            </c:strRef>
          </c:cat>
          <c:val>
            <c:numRef>
              <c:f>'P8'!$D$24:$I$24</c:f>
              <c:numCache>
                <c:formatCode>0.0%</c:formatCode>
                <c:ptCount val="6"/>
                <c:pt idx="0">
                  <c:v>0.5</c:v>
                </c:pt>
                <c:pt idx="1">
                  <c:v>0.44444444444444442</c:v>
                </c:pt>
                <c:pt idx="2">
                  <c:v>0.53846153846153844</c:v>
                </c:pt>
                <c:pt idx="3">
                  <c:v>0.53333333333333333</c:v>
                </c:pt>
                <c:pt idx="4">
                  <c:v>0.71428571428571463</c:v>
                </c:pt>
                <c:pt idx="5">
                  <c:v>0.57142857142857206</c:v>
                </c:pt>
              </c:numCache>
            </c:numRef>
          </c:val>
        </c:ser>
        <c:ser>
          <c:idx val="1"/>
          <c:order val="1"/>
          <c:tx>
            <c:strRef>
              <c:f>'P8'!$C$25</c:f>
              <c:strCache>
                <c:ptCount val="1"/>
                <c:pt idx="0">
                  <c:v>Nada</c:v>
                </c:pt>
              </c:strCache>
            </c:strRef>
          </c:tx>
          <c:spPr>
            <a:solidFill>
              <a:schemeClr val="accent4">
                <a:lumMod val="75000"/>
              </a:schemeClr>
            </a:solidFill>
          </c:spPr>
          <c:invertIfNegative val="0"/>
          <c:cat>
            <c:strRef>
              <c:f>'P8'!$D$19:$I$19</c:f>
              <c:strCache>
                <c:ptCount val="6"/>
                <c:pt idx="0">
                  <c:v>1º</c:v>
                </c:pt>
                <c:pt idx="1">
                  <c:v>2º</c:v>
                </c:pt>
                <c:pt idx="2">
                  <c:v>3º</c:v>
                </c:pt>
                <c:pt idx="3">
                  <c:v>4º</c:v>
                </c:pt>
                <c:pt idx="4">
                  <c:v>5º</c:v>
                </c:pt>
                <c:pt idx="5">
                  <c:v>6º</c:v>
                </c:pt>
              </c:strCache>
            </c:strRef>
          </c:cat>
          <c:val>
            <c:numRef>
              <c:f>'P8'!$D$25:$I$25</c:f>
              <c:numCache>
                <c:formatCode>0.0%</c:formatCode>
                <c:ptCount val="6"/>
                <c:pt idx="0">
                  <c:v>0.2</c:v>
                </c:pt>
                <c:pt idx="1">
                  <c:v>0.22222222222222221</c:v>
                </c:pt>
                <c:pt idx="2">
                  <c:v>0.30769230769230782</c:v>
                </c:pt>
                <c:pt idx="3">
                  <c:v>0.26666666666666694</c:v>
                </c:pt>
                <c:pt idx="4">
                  <c:v>0.14285714285714302</c:v>
                </c:pt>
                <c:pt idx="5">
                  <c:v>0.14285714285714302</c:v>
                </c:pt>
              </c:numCache>
            </c:numRef>
          </c:val>
        </c:ser>
        <c:dLbls>
          <c:showLegendKey val="0"/>
          <c:showVal val="0"/>
          <c:showCatName val="0"/>
          <c:showSerName val="0"/>
          <c:showPercent val="0"/>
          <c:showBubbleSize val="0"/>
        </c:dLbls>
        <c:gapWidth val="150"/>
        <c:axId val="37912576"/>
        <c:axId val="37914112"/>
      </c:barChart>
      <c:catAx>
        <c:axId val="37912576"/>
        <c:scaling>
          <c:orientation val="minMax"/>
        </c:scaling>
        <c:delete val="0"/>
        <c:axPos val="b"/>
        <c:majorTickMark val="out"/>
        <c:minorTickMark val="none"/>
        <c:tickLblPos val="nextTo"/>
        <c:crossAx val="37914112"/>
        <c:crosses val="autoZero"/>
        <c:auto val="1"/>
        <c:lblAlgn val="ctr"/>
        <c:lblOffset val="100"/>
        <c:noMultiLvlLbl val="0"/>
      </c:catAx>
      <c:valAx>
        <c:axId val="37914112"/>
        <c:scaling>
          <c:orientation val="minMax"/>
        </c:scaling>
        <c:delete val="0"/>
        <c:axPos val="l"/>
        <c:majorGridlines/>
        <c:numFmt formatCode="0.0%" sourceLinked="1"/>
        <c:majorTickMark val="out"/>
        <c:minorTickMark val="none"/>
        <c:tickLblPos val="nextTo"/>
        <c:crossAx val="37912576"/>
        <c:crosses val="autoZero"/>
        <c:crossBetween val="between"/>
      </c:valAx>
    </c:plotArea>
    <c:legend>
      <c:legendPos val="r"/>
      <c:overlay val="0"/>
      <c:txPr>
        <a:bodyPr/>
        <a:lstStyle/>
        <a:p>
          <a:pPr>
            <a:defRPr sz="1200"/>
          </a:pPr>
          <a:endParaRPr lang="es-ES"/>
        </a:p>
      </c:txPr>
    </c:legend>
    <c:plotVisOnly val="1"/>
    <c:dispBlanksAs val="gap"/>
    <c:showDLblsOverMax val="0"/>
  </c:chart>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'P9'!$C$19</c:f>
              <c:strCache>
                <c:ptCount val="1"/>
                <c:pt idx="0">
                  <c:v>Deberían incrementarse</c:v>
                </c:pt>
              </c:strCache>
            </c:strRef>
          </c:tx>
          <c:invertIfNegative val="0"/>
          <c:cat>
            <c:strRef>
              <c:f>'P9'!$D$18:$I$18</c:f>
              <c:strCache>
                <c:ptCount val="6"/>
                <c:pt idx="0">
                  <c:v>1º</c:v>
                </c:pt>
                <c:pt idx="1">
                  <c:v>2º</c:v>
                </c:pt>
                <c:pt idx="2">
                  <c:v>3º</c:v>
                </c:pt>
                <c:pt idx="3">
                  <c:v>4º</c:v>
                </c:pt>
                <c:pt idx="4">
                  <c:v>5º</c:v>
                </c:pt>
                <c:pt idx="5">
                  <c:v>6º</c:v>
                </c:pt>
              </c:strCache>
            </c:strRef>
          </c:cat>
          <c:val>
            <c:numRef>
              <c:f>'P9'!$D$19:$I$19</c:f>
              <c:numCache>
                <c:formatCode>0.0%</c:formatCode>
                <c:ptCount val="6"/>
                <c:pt idx="0">
                  <c:v>0.2</c:v>
                </c:pt>
                <c:pt idx="1">
                  <c:v>0</c:v>
                </c:pt>
                <c:pt idx="2">
                  <c:v>0</c:v>
                </c:pt>
                <c:pt idx="3">
                  <c:v>0</c:v>
                </c:pt>
                <c:pt idx="4">
                  <c:v>0</c:v>
                </c:pt>
                <c:pt idx="5">
                  <c:v>0.1111111111111111</c:v>
                </c:pt>
              </c:numCache>
            </c:numRef>
          </c:val>
        </c:ser>
        <c:ser>
          <c:idx val="1"/>
          <c:order val="1"/>
          <c:tx>
            <c:strRef>
              <c:f>'P9'!$C$20</c:f>
              <c:strCache>
                <c:ptCount val="1"/>
                <c:pt idx="0">
                  <c:v>Deberían mantenerse</c:v>
                </c:pt>
              </c:strCache>
            </c:strRef>
          </c:tx>
          <c:invertIfNegative val="0"/>
          <c:cat>
            <c:strRef>
              <c:f>'P9'!$D$18:$I$18</c:f>
              <c:strCache>
                <c:ptCount val="6"/>
                <c:pt idx="0">
                  <c:v>1º</c:v>
                </c:pt>
                <c:pt idx="1">
                  <c:v>2º</c:v>
                </c:pt>
                <c:pt idx="2">
                  <c:v>3º</c:v>
                </c:pt>
                <c:pt idx="3">
                  <c:v>4º</c:v>
                </c:pt>
                <c:pt idx="4">
                  <c:v>5º</c:v>
                </c:pt>
                <c:pt idx="5">
                  <c:v>6º</c:v>
                </c:pt>
              </c:strCache>
            </c:strRef>
          </c:cat>
          <c:val>
            <c:numRef>
              <c:f>'P9'!$D$20:$I$20</c:f>
              <c:numCache>
                <c:formatCode>0.0%</c:formatCode>
                <c:ptCount val="6"/>
                <c:pt idx="0">
                  <c:v>0.30000000000000032</c:v>
                </c:pt>
                <c:pt idx="1">
                  <c:v>0.55555555555555569</c:v>
                </c:pt>
                <c:pt idx="2">
                  <c:v>0.33333333333333331</c:v>
                </c:pt>
                <c:pt idx="3">
                  <c:v>0.60000000000000064</c:v>
                </c:pt>
                <c:pt idx="4">
                  <c:v>0.71428571428571463</c:v>
                </c:pt>
                <c:pt idx="5">
                  <c:v>0.33333333333333331</c:v>
                </c:pt>
              </c:numCache>
            </c:numRef>
          </c:val>
        </c:ser>
        <c:ser>
          <c:idx val="2"/>
          <c:order val="2"/>
          <c:tx>
            <c:strRef>
              <c:f>'P9'!$C$21</c:f>
              <c:strCache>
                <c:ptCount val="1"/>
                <c:pt idx="0">
                  <c:v>Deberían disminuir</c:v>
                </c:pt>
              </c:strCache>
            </c:strRef>
          </c:tx>
          <c:invertIfNegative val="0"/>
          <c:cat>
            <c:strRef>
              <c:f>'P9'!$D$18:$I$18</c:f>
              <c:strCache>
                <c:ptCount val="6"/>
                <c:pt idx="0">
                  <c:v>1º</c:v>
                </c:pt>
                <c:pt idx="1">
                  <c:v>2º</c:v>
                </c:pt>
                <c:pt idx="2">
                  <c:v>3º</c:v>
                </c:pt>
                <c:pt idx="3">
                  <c:v>4º</c:v>
                </c:pt>
                <c:pt idx="4">
                  <c:v>5º</c:v>
                </c:pt>
                <c:pt idx="5">
                  <c:v>6º</c:v>
                </c:pt>
              </c:strCache>
            </c:strRef>
          </c:cat>
          <c:val>
            <c:numRef>
              <c:f>'P9'!$D$21:$I$21</c:f>
              <c:numCache>
                <c:formatCode>0.0%</c:formatCode>
                <c:ptCount val="6"/>
                <c:pt idx="0">
                  <c:v>0.30000000000000032</c:v>
                </c:pt>
                <c:pt idx="1">
                  <c:v>0.22222222222222221</c:v>
                </c:pt>
                <c:pt idx="2">
                  <c:v>0.5</c:v>
                </c:pt>
                <c:pt idx="3">
                  <c:v>0.13333333333333341</c:v>
                </c:pt>
                <c:pt idx="4">
                  <c:v>0.21428571428571427</c:v>
                </c:pt>
                <c:pt idx="5">
                  <c:v>0.4814814814814819</c:v>
                </c:pt>
              </c:numCache>
            </c:numRef>
          </c:val>
        </c:ser>
        <c:ser>
          <c:idx val="3"/>
          <c:order val="3"/>
          <c:tx>
            <c:strRef>
              <c:f>'P9'!$C$22</c:f>
              <c:strCache>
                <c:ptCount val="1"/>
                <c:pt idx="0">
                  <c:v>Deberían desaparecer</c:v>
                </c:pt>
              </c:strCache>
            </c:strRef>
          </c:tx>
          <c:invertIfNegative val="0"/>
          <c:cat>
            <c:strRef>
              <c:f>'P9'!$D$18:$I$18</c:f>
              <c:strCache>
                <c:ptCount val="6"/>
                <c:pt idx="0">
                  <c:v>1º</c:v>
                </c:pt>
                <c:pt idx="1">
                  <c:v>2º</c:v>
                </c:pt>
                <c:pt idx="2">
                  <c:v>3º</c:v>
                </c:pt>
                <c:pt idx="3">
                  <c:v>4º</c:v>
                </c:pt>
                <c:pt idx="4">
                  <c:v>5º</c:v>
                </c:pt>
                <c:pt idx="5">
                  <c:v>6º</c:v>
                </c:pt>
              </c:strCache>
            </c:strRef>
          </c:cat>
          <c:val>
            <c:numRef>
              <c:f>'P9'!$D$22:$I$22</c:f>
              <c:numCache>
                <c:formatCode>0.0%</c:formatCode>
                <c:ptCount val="6"/>
                <c:pt idx="0">
                  <c:v>0.2</c:v>
                </c:pt>
                <c:pt idx="1">
                  <c:v>0.22222222222222221</c:v>
                </c:pt>
                <c:pt idx="2">
                  <c:v>0.16666666666666666</c:v>
                </c:pt>
                <c:pt idx="3">
                  <c:v>0.26666666666666705</c:v>
                </c:pt>
                <c:pt idx="4">
                  <c:v>7.1428571428571425E-2</c:v>
                </c:pt>
                <c:pt idx="5">
                  <c:v>7.407407407407407E-2</c:v>
                </c:pt>
              </c:numCache>
            </c:numRef>
          </c:val>
        </c:ser>
        <c:dLbls>
          <c:showLegendKey val="0"/>
          <c:showVal val="0"/>
          <c:showCatName val="0"/>
          <c:showSerName val="0"/>
          <c:showPercent val="0"/>
          <c:showBubbleSize val="0"/>
        </c:dLbls>
        <c:gapWidth val="150"/>
        <c:axId val="38285696"/>
        <c:axId val="38287232"/>
      </c:barChart>
      <c:catAx>
        <c:axId val="38285696"/>
        <c:scaling>
          <c:orientation val="minMax"/>
        </c:scaling>
        <c:delete val="0"/>
        <c:axPos val="b"/>
        <c:majorTickMark val="out"/>
        <c:minorTickMark val="none"/>
        <c:tickLblPos val="nextTo"/>
        <c:crossAx val="38287232"/>
        <c:crosses val="autoZero"/>
        <c:auto val="1"/>
        <c:lblAlgn val="ctr"/>
        <c:lblOffset val="100"/>
        <c:noMultiLvlLbl val="0"/>
      </c:catAx>
      <c:valAx>
        <c:axId val="38287232"/>
        <c:scaling>
          <c:orientation val="minMax"/>
        </c:scaling>
        <c:delete val="0"/>
        <c:axPos val="l"/>
        <c:majorGridlines/>
        <c:numFmt formatCode="0.0%" sourceLinked="1"/>
        <c:majorTickMark val="out"/>
        <c:minorTickMark val="none"/>
        <c:tickLblPos val="nextTo"/>
        <c:crossAx val="38285696"/>
        <c:crosses val="autoZero"/>
        <c:crossBetween val="between"/>
      </c:valAx>
    </c:plotArea>
    <c:legend>
      <c:legendPos val="r"/>
      <c:overlay val="0"/>
      <c:txPr>
        <a:bodyPr/>
        <a:lstStyle/>
        <a:p>
          <a:pPr>
            <a:defRPr sz="1200"/>
          </a:pPr>
          <a:endParaRPr lang="es-ES"/>
        </a:p>
      </c:txPr>
    </c:legend>
    <c:plotVisOnly val="1"/>
    <c:dispBlanksAs val="gap"/>
    <c:showDLblsOverMax val="0"/>
  </c:chart>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'P9'!$C$21</c:f>
              <c:strCache>
                <c:ptCount val="1"/>
                <c:pt idx="0">
                  <c:v>Deberían disminuir</c:v>
                </c:pt>
              </c:strCache>
            </c:strRef>
          </c:tx>
          <c:invertIfNegative val="0"/>
          <c:cat>
            <c:strRef>
              <c:f>'P9'!$D$18:$I$18</c:f>
              <c:strCache>
                <c:ptCount val="6"/>
                <c:pt idx="0">
                  <c:v>1º</c:v>
                </c:pt>
                <c:pt idx="1">
                  <c:v>2º</c:v>
                </c:pt>
                <c:pt idx="2">
                  <c:v>3º</c:v>
                </c:pt>
                <c:pt idx="3">
                  <c:v>4º</c:v>
                </c:pt>
                <c:pt idx="4">
                  <c:v>5º</c:v>
                </c:pt>
                <c:pt idx="5">
                  <c:v>6º</c:v>
                </c:pt>
              </c:strCache>
            </c:strRef>
          </c:cat>
          <c:val>
            <c:numRef>
              <c:f>'P9'!$D$21:$I$21</c:f>
              <c:numCache>
                <c:formatCode>0.0%</c:formatCode>
                <c:ptCount val="6"/>
                <c:pt idx="0">
                  <c:v>0.30000000000000027</c:v>
                </c:pt>
                <c:pt idx="1">
                  <c:v>0.22222222222222221</c:v>
                </c:pt>
                <c:pt idx="2">
                  <c:v>0.5</c:v>
                </c:pt>
                <c:pt idx="3">
                  <c:v>0.13333333333333341</c:v>
                </c:pt>
                <c:pt idx="4">
                  <c:v>0.21428571428571427</c:v>
                </c:pt>
                <c:pt idx="5">
                  <c:v>0.48148148148148173</c:v>
                </c:pt>
              </c:numCache>
            </c:numRef>
          </c:val>
        </c:ser>
        <c:ser>
          <c:idx val="1"/>
          <c:order val="1"/>
          <c:tx>
            <c:strRef>
              <c:f>'P9'!$C$22</c:f>
              <c:strCache>
                <c:ptCount val="1"/>
                <c:pt idx="0">
                  <c:v>Deberían desaparecer</c:v>
                </c:pt>
              </c:strCache>
            </c:strRef>
          </c:tx>
          <c:invertIfNegative val="0"/>
          <c:cat>
            <c:strRef>
              <c:f>'P9'!$D$18:$I$18</c:f>
              <c:strCache>
                <c:ptCount val="6"/>
                <c:pt idx="0">
                  <c:v>1º</c:v>
                </c:pt>
                <c:pt idx="1">
                  <c:v>2º</c:v>
                </c:pt>
                <c:pt idx="2">
                  <c:v>3º</c:v>
                </c:pt>
                <c:pt idx="3">
                  <c:v>4º</c:v>
                </c:pt>
                <c:pt idx="4">
                  <c:v>5º</c:v>
                </c:pt>
                <c:pt idx="5">
                  <c:v>6º</c:v>
                </c:pt>
              </c:strCache>
            </c:strRef>
          </c:cat>
          <c:val>
            <c:numRef>
              <c:f>'P9'!$D$22:$I$22</c:f>
              <c:numCache>
                <c:formatCode>0.0%</c:formatCode>
                <c:ptCount val="6"/>
                <c:pt idx="0">
                  <c:v>0.2</c:v>
                </c:pt>
                <c:pt idx="1">
                  <c:v>0.22222222222222221</c:v>
                </c:pt>
                <c:pt idx="2">
                  <c:v>0.16666666666666666</c:v>
                </c:pt>
                <c:pt idx="3">
                  <c:v>0.26666666666666694</c:v>
                </c:pt>
                <c:pt idx="4">
                  <c:v>7.1428571428571425E-2</c:v>
                </c:pt>
                <c:pt idx="5">
                  <c:v>7.407407407407407E-2</c:v>
                </c:pt>
              </c:numCache>
            </c:numRef>
          </c:val>
        </c:ser>
        <c:dLbls>
          <c:showLegendKey val="0"/>
          <c:showVal val="0"/>
          <c:showCatName val="0"/>
          <c:showSerName val="0"/>
          <c:showPercent val="0"/>
          <c:showBubbleSize val="0"/>
        </c:dLbls>
        <c:gapWidth val="150"/>
        <c:axId val="38317056"/>
        <c:axId val="38318848"/>
      </c:barChart>
      <c:catAx>
        <c:axId val="38317056"/>
        <c:scaling>
          <c:orientation val="minMax"/>
        </c:scaling>
        <c:delete val="0"/>
        <c:axPos val="b"/>
        <c:majorTickMark val="out"/>
        <c:minorTickMark val="none"/>
        <c:tickLblPos val="nextTo"/>
        <c:crossAx val="38318848"/>
        <c:crosses val="autoZero"/>
        <c:auto val="1"/>
        <c:lblAlgn val="ctr"/>
        <c:lblOffset val="100"/>
        <c:noMultiLvlLbl val="0"/>
      </c:catAx>
      <c:valAx>
        <c:axId val="38318848"/>
        <c:scaling>
          <c:orientation val="minMax"/>
        </c:scaling>
        <c:delete val="0"/>
        <c:axPos val="l"/>
        <c:majorGridlines/>
        <c:numFmt formatCode="0.0%" sourceLinked="1"/>
        <c:majorTickMark val="out"/>
        <c:minorTickMark val="none"/>
        <c:tickLblPos val="nextTo"/>
        <c:crossAx val="38317056"/>
        <c:crosses val="autoZero"/>
        <c:crossBetween val="between"/>
      </c:valAx>
    </c:plotArea>
    <c:legend>
      <c:legendPos val="r"/>
      <c:overlay val="0"/>
      <c:txPr>
        <a:bodyPr/>
        <a:lstStyle/>
        <a:p>
          <a:pPr>
            <a:defRPr sz="1200"/>
          </a:pPr>
          <a:endParaRPr lang="es-ES"/>
        </a:p>
      </c:txPr>
    </c:legend>
    <c:plotVisOnly val="1"/>
    <c:dispBlanksAs val="gap"/>
    <c:showDLblsOverMax val="0"/>
  </c:chart>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'P13'!$B$20</c:f>
              <c:strCache>
                <c:ptCount val="1"/>
                <c:pt idx="0">
                  <c:v>Muy en desacuerdo</c:v>
                </c:pt>
              </c:strCache>
            </c:strRef>
          </c:tx>
          <c:spPr>
            <a:solidFill>
              <a:srgbClr val="FFFF00"/>
            </a:solidFill>
          </c:spPr>
          <c:invertIfNegative val="0"/>
          <c:cat>
            <c:strRef>
              <c:f>'P13'!$C$19:$H$19</c:f>
              <c:strCache>
                <c:ptCount val="6"/>
                <c:pt idx="0">
                  <c:v>1º</c:v>
                </c:pt>
                <c:pt idx="1">
                  <c:v>2º</c:v>
                </c:pt>
                <c:pt idx="2">
                  <c:v>3º</c:v>
                </c:pt>
                <c:pt idx="3">
                  <c:v>4º</c:v>
                </c:pt>
                <c:pt idx="4">
                  <c:v>5º</c:v>
                </c:pt>
                <c:pt idx="5">
                  <c:v>6º</c:v>
                </c:pt>
              </c:strCache>
            </c:strRef>
          </c:cat>
          <c:val>
            <c:numRef>
              <c:f>'P13'!$C$20:$H$20</c:f>
              <c:numCache>
                <c:formatCode>0.0%</c:formatCode>
                <c:ptCount val="6"/>
                <c:pt idx="0">
                  <c:v>0.2</c:v>
                </c:pt>
                <c:pt idx="1">
                  <c:v>0.33333333333333331</c:v>
                </c:pt>
                <c:pt idx="2">
                  <c:v>0.15384615384615408</c:v>
                </c:pt>
                <c:pt idx="3">
                  <c:v>0.26666666666666694</c:v>
                </c:pt>
                <c:pt idx="4">
                  <c:v>7.1428571428571425E-2</c:v>
                </c:pt>
                <c:pt idx="5">
                  <c:v>7.1428571428571425E-2</c:v>
                </c:pt>
              </c:numCache>
            </c:numRef>
          </c:val>
        </c:ser>
        <c:ser>
          <c:idx val="1"/>
          <c:order val="1"/>
          <c:tx>
            <c:strRef>
              <c:f>'P13'!$B$21</c:f>
              <c:strCache>
                <c:ptCount val="1"/>
                <c:pt idx="0">
                  <c:v>Algo en desacuerdo</c:v>
                </c:pt>
              </c:strCache>
            </c:strRef>
          </c:tx>
          <c:invertIfNegative val="0"/>
          <c:cat>
            <c:strRef>
              <c:f>'P13'!$C$19:$H$19</c:f>
              <c:strCache>
                <c:ptCount val="6"/>
                <c:pt idx="0">
                  <c:v>1º</c:v>
                </c:pt>
                <c:pt idx="1">
                  <c:v>2º</c:v>
                </c:pt>
                <c:pt idx="2">
                  <c:v>3º</c:v>
                </c:pt>
                <c:pt idx="3">
                  <c:v>4º</c:v>
                </c:pt>
                <c:pt idx="4">
                  <c:v>5º</c:v>
                </c:pt>
                <c:pt idx="5">
                  <c:v>6º</c:v>
                </c:pt>
              </c:strCache>
            </c:strRef>
          </c:cat>
          <c:val>
            <c:numRef>
              <c:f>'P13'!$C$21:$H$21</c:f>
              <c:numCache>
                <c:formatCode>0.0%</c:formatCode>
                <c:ptCount val="6"/>
                <c:pt idx="0">
                  <c:v>0</c:v>
                </c:pt>
                <c:pt idx="1">
                  <c:v>0.1111111111111111</c:v>
                </c:pt>
                <c:pt idx="2">
                  <c:v>0.30769230769230782</c:v>
                </c:pt>
                <c:pt idx="3">
                  <c:v>0.13333333333333341</c:v>
                </c:pt>
                <c:pt idx="4">
                  <c:v>0.21428571428571427</c:v>
                </c:pt>
                <c:pt idx="5">
                  <c:v>0.17857142857142883</c:v>
                </c:pt>
              </c:numCache>
            </c:numRef>
          </c:val>
        </c:ser>
        <c:ser>
          <c:idx val="2"/>
          <c:order val="2"/>
          <c:tx>
            <c:strRef>
              <c:f>'P13'!$B$22</c:f>
              <c:strCache>
                <c:ptCount val="1"/>
                <c:pt idx="0">
                  <c:v>Algo de acuerdo</c:v>
                </c:pt>
              </c:strCache>
            </c:strRef>
          </c:tx>
          <c:invertIfNegative val="0"/>
          <c:cat>
            <c:strRef>
              <c:f>'P13'!$C$19:$H$19</c:f>
              <c:strCache>
                <c:ptCount val="6"/>
                <c:pt idx="0">
                  <c:v>1º</c:v>
                </c:pt>
                <c:pt idx="1">
                  <c:v>2º</c:v>
                </c:pt>
                <c:pt idx="2">
                  <c:v>3º</c:v>
                </c:pt>
                <c:pt idx="3">
                  <c:v>4º</c:v>
                </c:pt>
                <c:pt idx="4">
                  <c:v>5º</c:v>
                </c:pt>
                <c:pt idx="5">
                  <c:v>6º</c:v>
                </c:pt>
              </c:strCache>
            </c:strRef>
          </c:cat>
          <c:val>
            <c:numRef>
              <c:f>'P13'!$C$22:$H$22</c:f>
              <c:numCache>
                <c:formatCode>0.0%</c:formatCode>
                <c:ptCount val="6"/>
                <c:pt idx="0">
                  <c:v>0.30000000000000027</c:v>
                </c:pt>
                <c:pt idx="1">
                  <c:v>0.22222222222222221</c:v>
                </c:pt>
                <c:pt idx="2">
                  <c:v>0.30769230769230782</c:v>
                </c:pt>
                <c:pt idx="3">
                  <c:v>0.13333333333333341</c:v>
                </c:pt>
                <c:pt idx="4">
                  <c:v>0.28571428571428603</c:v>
                </c:pt>
                <c:pt idx="5">
                  <c:v>0.21428571428571427</c:v>
                </c:pt>
              </c:numCache>
            </c:numRef>
          </c:val>
        </c:ser>
        <c:ser>
          <c:idx val="3"/>
          <c:order val="3"/>
          <c:tx>
            <c:strRef>
              <c:f>'P13'!$B$23</c:f>
              <c:strCache>
                <c:ptCount val="1"/>
                <c:pt idx="0">
                  <c:v>Muy de acuerdo</c:v>
                </c:pt>
              </c:strCache>
            </c:strRef>
          </c:tx>
          <c:invertIfNegative val="0"/>
          <c:cat>
            <c:strRef>
              <c:f>'P13'!$C$19:$H$19</c:f>
              <c:strCache>
                <c:ptCount val="6"/>
                <c:pt idx="0">
                  <c:v>1º</c:v>
                </c:pt>
                <c:pt idx="1">
                  <c:v>2º</c:v>
                </c:pt>
                <c:pt idx="2">
                  <c:v>3º</c:v>
                </c:pt>
                <c:pt idx="3">
                  <c:v>4º</c:v>
                </c:pt>
                <c:pt idx="4">
                  <c:v>5º</c:v>
                </c:pt>
                <c:pt idx="5">
                  <c:v>6º</c:v>
                </c:pt>
              </c:strCache>
            </c:strRef>
          </c:cat>
          <c:val>
            <c:numRef>
              <c:f>'P13'!$C$23:$H$23</c:f>
              <c:numCache>
                <c:formatCode>0.0%</c:formatCode>
                <c:ptCount val="6"/>
                <c:pt idx="0">
                  <c:v>0.5</c:v>
                </c:pt>
                <c:pt idx="1">
                  <c:v>0.33333333333333331</c:v>
                </c:pt>
                <c:pt idx="2">
                  <c:v>0.23076923076923106</c:v>
                </c:pt>
                <c:pt idx="3">
                  <c:v>0.46666666666666701</c:v>
                </c:pt>
                <c:pt idx="4">
                  <c:v>0.42857142857142855</c:v>
                </c:pt>
                <c:pt idx="5">
                  <c:v>0.53571428571428559</c:v>
                </c:pt>
              </c:numCache>
            </c:numRef>
          </c:val>
        </c:ser>
        <c:dLbls>
          <c:showLegendKey val="0"/>
          <c:showVal val="0"/>
          <c:showCatName val="0"/>
          <c:showSerName val="0"/>
          <c:showPercent val="0"/>
          <c:showBubbleSize val="0"/>
        </c:dLbls>
        <c:gapWidth val="150"/>
        <c:axId val="38350208"/>
        <c:axId val="38364288"/>
      </c:barChart>
      <c:catAx>
        <c:axId val="38350208"/>
        <c:scaling>
          <c:orientation val="minMax"/>
        </c:scaling>
        <c:delete val="0"/>
        <c:axPos val="b"/>
        <c:majorTickMark val="out"/>
        <c:minorTickMark val="none"/>
        <c:tickLblPos val="nextTo"/>
        <c:crossAx val="38364288"/>
        <c:crosses val="autoZero"/>
        <c:auto val="1"/>
        <c:lblAlgn val="ctr"/>
        <c:lblOffset val="100"/>
        <c:noMultiLvlLbl val="0"/>
      </c:catAx>
      <c:valAx>
        <c:axId val="38364288"/>
        <c:scaling>
          <c:orientation val="minMax"/>
        </c:scaling>
        <c:delete val="0"/>
        <c:axPos val="l"/>
        <c:majorGridlines/>
        <c:numFmt formatCode="0.0%" sourceLinked="1"/>
        <c:majorTickMark val="out"/>
        <c:minorTickMark val="none"/>
        <c:tickLblPos val="nextTo"/>
        <c:crossAx val="38350208"/>
        <c:crosses val="autoZero"/>
        <c:crossBetween val="between"/>
      </c:valAx>
    </c:plotArea>
    <c:legend>
      <c:legendPos val="r"/>
      <c:overlay val="0"/>
      <c:txPr>
        <a:bodyPr/>
        <a:lstStyle/>
        <a:p>
          <a:pPr>
            <a:defRPr sz="1200"/>
          </a:pPr>
          <a:endParaRPr lang="es-E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'P2'!$D$21</c:f>
              <c:strCache>
                <c:ptCount val="1"/>
                <c:pt idx="0">
                  <c:v>Más de 2 horas</c:v>
                </c:pt>
              </c:strCache>
            </c:strRef>
          </c:tx>
          <c:spPr>
            <a:solidFill>
              <a:srgbClr val="FFFF00"/>
            </a:solidFill>
          </c:spPr>
          <c:invertIfNegative val="0"/>
          <c:cat>
            <c:strRef>
              <c:f>'P2'!$E$20:$J$20</c:f>
              <c:strCache>
                <c:ptCount val="6"/>
                <c:pt idx="0">
                  <c:v>1º</c:v>
                </c:pt>
                <c:pt idx="1">
                  <c:v>2º</c:v>
                </c:pt>
                <c:pt idx="2">
                  <c:v>3º</c:v>
                </c:pt>
                <c:pt idx="3">
                  <c:v>4º</c:v>
                </c:pt>
                <c:pt idx="4">
                  <c:v>5º</c:v>
                </c:pt>
                <c:pt idx="5">
                  <c:v>6º</c:v>
                </c:pt>
              </c:strCache>
            </c:strRef>
          </c:cat>
          <c:val>
            <c:numRef>
              <c:f>'P2'!$E$21:$J$21</c:f>
              <c:numCache>
                <c:formatCode>0.0%</c:formatCode>
                <c:ptCount val="6"/>
                <c:pt idx="0">
                  <c:v>0</c:v>
                </c:pt>
                <c:pt idx="1">
                  <c:v>0</c:v>
                </c:pt>
                <c:pt idx="2">
                  <c:v>0.23076923076923106</c:v>
                </c:pt>
                <c:pt idx="3">
                  <c:v>0.26666666666666694</c:v>
                </c:pt>
                <c:pt idx="4">
                  <c:v>0.21428571428571427</c:v>
                </c:pt>
                <c:pt idx="5">
                  <c:v>0.32142857142857206</c:v>
                </c:pt>
              </c:numCache>
            </c:numRef>
          </c:val>
        </c:ser>
        <c:ser>
          <c:idx val="1"/>
          <c:order val="1"/>
          <c:tx>
            <c:strRef>
              <c:f>'P2'!$D$22</c:f>
              <c:strCache>
                <c:ptCount val="1"/>
                <c:pt idx="0">
                  <c:v>Entre 1 hora y media y 2 horas</c:v>
                </c:pt>
              </c:strCache>
            </c:strRef>
          </c:tx>
          <c:invertIfNegative val="0"/>
          <c:cat>
            <c:strRef>
              <c:f>'P2'!$E$20:$J$20</c:f>
              <c:strCache>
                <c:ptCount val="6"/>
                <c:pt idx="0">
                  <c:v>1º</c:v>
                </c:pt>
                <c:pt idx="1">
                  <c:v>2º</c:v>
                </c:pt>
                <c:pt idx="2">
                  <c:v>3º</c:v>
                </c:pt>
                <c:pt idx="3">
                  <c:v>4º</c:v>
                </c:pt>
                <c:pt idx="4">
                  <c:v>5º</c:v>
                </c:pt>
                <c:pt idx="5">
                  <c:v>6º</c:v>
                </c:pt>
              </c:strCache>
            </c:strRef>
          </c:cat>
          <c:val>
            <c:numRef>
              <c:f>'P2'!$E$22:$J$22</c:f>
              <c:numCache>
                <c:formatCode>0.0%</c:formatCode>
                <c:ptCount val="6"/>
                <c:pt idx="0">
                  <c:v>0.1</c:v>
                </c:pt>
                <c:pt idx="1">
                  <c:v>0.1111111111111111</c:v>
                </c:pt>
                <c:pt idx="2">
                  <c:v>0.3846153846153848</c:v>
                </c:pt>
                <c:pt idx="3">
                  <c:v>0.2</c:v>
                </c:pt>
                <c:pt idx="4">
                  <c:v>0.28571428571428603</c:v>
                </c:pt>
                <c:pt idx="5">
                  <c:v>0.32142857142857206</c:v>
                </c:pt>
              </c:numCache>
            </c:numRef>
          </c:val>
        </c:ser>
        <c:ser>
          <c:idx val="2"/>
          <c:order val="2"/>
          <c:tx>
            <c:strRef>
              <c:f>'P2'!$D$23</c:f>
              <c:strCache>
                <c:ptCount val="1"/>
                <c:pt idx="0">
                  <c:v>Entre 1 hora y 1 hora y media</c:v>
                </c:pt>
              </c:strCache>
            </c:strRef>
          </c:tx>
          <c:invertIfNegative val="0"/>
          <c:cat>
            <c:strRef>
              <c:f>'P2'!$E$20:$J$20</c:f>
              <c:strCache>
                <c:ptCount val="6"/>
                <c:pt idx="0">
                  <c:v>1º</c:v>
                </c:pt>
                <c:pt idx="1">
                  <c:v>2º</c:v>
                </c:pt>
                <c:pt idx="2">
                  <c:v>3º</c:v>
                </c:pt>
                <c:pt idx="3">
                  <c:v>4º</c:v>
                </c:pt>
                <c:pt idx="4">
                  <c:v>5º</c:v>
                </c:pt>
                <c:pt idx="5">
                  <c:v>6º</c:v>
                </c:pt>
              </c:strCache>
            </c:strRef>
          </c:cat>
          <c:val>
            <c:numRef>
              <c:f>'P2'!$E$23:$J$23</c:f>
              <c:numCache>
                <c:formatCode>0.0%</c:formatCode>
                <c:ptCount val="6"/>
                <c:pt idx="0">
                  <c:v>0.1</c:v>
                </c:pt>
                <c:pt idx="1">
                  <c:v>0</c:v>
                </c:pt>
                <c:pt idx="2">
                  <c:v>0.15384615384615408</c:v>
                </c:pt>
                <c:pt idx="3">
                  <c:v>0.26666666666666694</c:v>
                </c:pt>
                <c:pt idx="4">
                  <c:v>0.42857142857142855</c:v>
                </c:pt>
                <c:pt idx="5">
                  <c:v>0.35714285714285765</c:v>
                </c:pt>
              </c:numCache>
            </c:numRef>
          </c:val>
        </c:ser>
        <c:ser>
          <c:idx val="3"/>
          <c:order val="3"/>
          <c:tx>
            <c:strRef>
              <c:f>'P2'!$D$24</c:f>
              <c:strCache>
                <c:ptCount val="1"/>
                <c:pt idx="0">
                  <c:v>Entre 30 y 60 minutos</c:v>
                </c:pt>
              </c:strCache>
            </c:strRef>
          </c:tx>
          <c:invertIfNegative val="0"/>
          <c:cat>
            <c:strRef>
              <c:f>'P2'!$E$20:$J$20</c:f>
              <c:strCache>
                <c:ptCount val="6"/>
                <c:pt idx="0">
                  <c:v>1º</c:v>
                </c:pt>
                <c:pt idx="1">
                  <c:v>2º</c:v>
                </c:pt>
                <c:pt idx="2">
                  <c:v>3º</c:v>
                </c:pt>
                <c:pt idx="3">
                  <c:v>4º</c:v>
                </c:pt>
                <c:pt idx="4">
                  <c:v>5º</c:v>
                </c:pt>
                <c:pt idx="5">
                  <c:v>6º</c:v>
                </c:pt>
              </c:strCache>
            </c:strRef>
          </c:cat>
          <c:val>
            <c:numRef>
              <c:f>'P2'!$E$24:$J$24</c:f>
              <c:numCache>
                <c:formatCode>0.0%</c:formatCode>
                <c:ptCount val="6"/>
                <c:pt idx="0">
                  <c:v>0.4</c:v>
                </c:pt>
                <c:pt idx="1">
                  <c:v>0.33333333333333331</c:v>
                </c:pt>
                <c:pt idx="2">
                  <c:v>0.23076923076923106</c:v>
                </c:pt>
                <c:pt idx="3">
                  <c:v>0.2</c:v>
                </c:pt>
                <c:pt idx="4">
                  <c:v>0</c:v>
                </c:pt>
                <c:pt idx="5">
                  <c:v>0</c:v>
                </c:pt>
              </c:numCache>
            </c:numRef>
          </c:val>
        </c:ser>
        <c:ser>
          <c:idx val="4"/>
          <c:order val="4"/>
          <c:tx>
            <c:strRef>
              <c:f>'P2'!$D$25</c:f>
              <c:strCache>
                <c:ptCount val="1"/>
                <c:pt idx="0">
                  <c:v>Menos de 30 minutos</c:v>
                </c:pt>
              </c:strCache>
            </c:strRef>
          </c:tx>
          <c:invertIfNegative val="0"/>
          <c:cat>
            <c:strRef>
              <c:f>'P2'!$E$20:$J$20</c:f>
              <c:strCache>
                <c:ptCount val="6"/>
                <c:pt idx="0">
                  <c:v>1º</c:v>
                </c:pt>
                <c:pt idx="1">
                  <c:v>2º</c:v>
                </c:pt>
                <c:pt idx="2">
                  <c:v>3º</c:v>
                </c:pt>
                <c:pt idx="3">
                  <c:v>4º</c:v>
                </c:pt>
                <c:pt idx="4">
                  <c:v>5º</c:v>
                </c:pt>
                <c:pt idx="5">
                  <c:v>6º</c:v>
                </c:pt>
              </c:strCache>
            </c:strRef>
          </c:cat>
          <c:val>
            <c:numRef>
              <c:f>'P2'!$E$25:$J$25</c:f>
              <c:numCache>
                <c:formatCode>0.0%</c:formatCode>
                <c:ptCount val="6"/>
                <c:pt idx="0">
                  <c:v>0.30000000000000027</c:v>
                </c:pt>
                <c:pt idx="1">
                  <c:v>0.55555555555555569</c:v>
                </c:pt>
                <c:pt idx="2">
                  <c:v>0</c:v>
                </c:pt>
                <c:pt idx="3">
                  <c:v>6.666666666666668E-2</c:v>
                </c:pt>
                <c:pt idx="4">
                  <c:v>0</c:v>
                </c:pt>
                <c:pt idx="5">
                  <c:v>0</c:v>
                </c:pt>
              </c:numCache>
            </c:numRef>
          </c:val>
        </c:ser>
        <c:ser>
          <c:idx val="5"/>
          <c:order val="5"/>
          <c:tx>
            <c:strRef>
              <c:f>'P2'!$D$26</c:f>
              <c:strCache>
                <c:ptCount val="1"/>
                <c:pt idx="0">
                  <c:v>Nada</c:v>
                </c:pt>
              </c:strCache>
            </c:strRef>
          </c:tx>
          <c:invertIfNegative val="0"/>
          <c:cat>
            <c:strRef>
              <c:f>'P2'!$E$20:$J$20</c:f>
              <c:strCache>
                <c:ptCount val="6"/>
                <c:pt idx="0">
                  <c:v>1º</c:v>
                </c:pt>
                <c:pt idx="1">
                  <c:v>2º</c:v>
                </c:pt>
                <c:pt idx="2">
                  <c:v>3º</c:v>
                </c:pt>
                <c:pt idx="3">
                  <c:v>4º</c:v>
                </c:pt>
                <c:pt idx="4">
                  <c:v>5º</c:v>
                </c:pt>
                <c:pt idx="5">
                  <c:v>6º</c:v>
                </c:pt>
              </c:strCache>
            </c:strRef>
          </c:cat>
          <c:val>
            <c:numRef>
              <c:f>'P2'!$E$26:$J$26</c:f>
              <c:numCache>
                <c:formatCode>0.0%</c:formatCode>
                <c:ptCount val="6"/>
                <c:pt idx="0">
                  <c:v>0.1</c:v>
                </c:pt>
                <c:pt idx="1">
                  <c:v>0</c:v>
                </c:pt>
                <c:pt idx="2">
                  <c:v>0</c:v>
                </c:pt>
                <c:pt idx="3">
                  <c:v>0</c:v>
                </c:pt>
                <c:pt idx="4">
                  <c:v>7.1428571428571425E-2</c:v>
                </c:pt>
                <c:pt idx="5">
                  <c:v>0</c:v>
                </c:pt>
              </c:numCache>
            </c:numRef>
          </c:val>
        </c:ser>
        <c:dLbls>
          <c:showLegendKey val="0"/>
          <c:showVal val="0"/>
          <c:showCatName val="0"/>
          <c:showSerName val="0"/>
          <c:showPercent val="0"/>
          <c:showBubbleSize val="0"/>
        </c:dLbls>
        <c:gapWidth val="150"/>
        <c:axId val="36862976"/>
        <c:axId val="36864768"/>
      </c:barChart>
      <c:catAx>
        <c:axId val="36862976"/>
        <c:scaling>
          <c:orientation val="minMax"/>
        </c:scaling>
        <c:delete val="0"/>
        <c:axPos val="b"/>
        <c:majorTickMark val="out"/>
        <c:minorTickMark val="none"/>
        <c:tickLblPos val="nextTo"/>
        <c:crossAx val="36864768"/>
        <c:crosses val="autoZero"/>
        <c:auto val="1"/>
        <c:lblAlgn val="ctr"/>
        <c:lblOffset val="100"/>
        <c:noMultiLvlLbl val="0"/>
      </c:catAx>
      <c:valAx>
        <c:axId val="36864768"/>
        <c:scaling>
          <c:orientation val="minMax"/>
        </c:scaling>
        <c:delete val="0"/>
        <c:axPos val="l"/>
        <c:majorGridlines/>
        <c:numFmt formatCode="0.0%" sourceLinked="1"/>
        <c:majorTickMark val="out"/>
        <c:minorTickMark val="none"/>
        <c:tickLblPos val="nextTo"/>
        <c:crossAx val="36862976"/>
        <c:crosses val="autoZero"/>
        <c:crossBetween val="between"/>
      </c:valAx>
    </c:plotArea>
    <c:legend>
      <c:legendPos val="r"/>
      <c:layout/>
      <c:overlay val="0"/>
      <c:txPr>
        <a:bodyPr/>
        <a:lstStyle/>
        <a:p>
          <a:pPr>
            <a:defRPr sz="1200"/>
          </a:pPr>
          <a:endParaRPr lang="es-ES"/>
        </a:p>
      </c:txPr>
    </c:legend>
    <c:plotVisOnly val="1"/>
    <c:dispBlanksAs val="gap"/>
    <c:showDLblsOverMax val="0"/>
  </c:chart>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8"/>
    </mc:Choice>
    <mc:Fallback>
      <c:style val="28"/>
    </mc:Fallback>
  </mc:AlternateContent>
  <c:chart>
    <c:title>
      <c:tx>
        <c:rich>
          <a:bodyPr/>
          <a:lstStyle/>
          <a:p>
            <a:pPr>
              <a:defRPr/>
            </a:pPr>
            <a:r>
              <a:rPr lang="es-ES"/>
              <a:t>Muy de acuerdo + algo</a:t>
            </a:r>
            <a:r>
              <a:rPr lang="es-ES" baseline="0"/>
              <a:t> de acuerdo</a:t>
            </a:r>
            <a:endParaRPr lang="es-ES"/>
          </a:p>
        </c:rich>
      </c:tx>
      <c:overlay val="0"/>
    </c:title>
    <c:autoTitleDeleted val="0"/>
    <c:plotArea>
      <c:layout/>
      <c:barChart>
        <c:barDir val="col"/>
        <c:grouping val="clustered"/>
        <c:varyColors val="0"/>
        <c:ser>
          <c:idx val="0"/>
          <c:order val="0"/>
          <c:tx>
            <c:strRef>
              <c:f>'P13'!$B$25</c:f>
              <c:strCache>
                <c:ptCount val="1"/>
                <c:pt idx="0">
                  <c:v>De acuerdo</c:v>
                </c:pt>
              </c:strCache>
            </c:strRef>
          </c:tx>
          <c:invertIfNegative val="0"/>
          <c:cat>
            <c:strRef>
              <c:f>'P13'!$C$19:$H$19</c:f>
              <c:strCache>
                <c:ptCount val="6"/>
                <c:pt idx="0">
                  <c:v>1º</c:v>
                </c:pt>
                <c:pt idx="1">
                  <c:v>2º</c:v>
                </c:pt>
                <c:pt idx="2">
                  <c:v>3º</c:v>
                </c:pt>
                <c:pt idx="3">
                  <c:v>4º</c:v>
                </c:pt>
                <c:pt idx="4">
                  <c:v>5º</c:v>
                </c:pt>
                <c:pt idx="5">
                  <c:v>6º</c:v>
                </c:pt>
              </c:strCache>
            </c:strRef>
          </c:cat>
          <c:val>
            <c:numRef>
              <c:f>'P13'!$C$25:$H$25</c:f>
              <c:numCache>
                <c:formatCode>0.0%</c:formatCode>
                <c:ptCount val="6"/>
                <c:pt idx="0">
                  <c:v>0.8</c:v>
                </c:pt>
                <c:pt idx="1">
                  <c:v>0.55555555555555569</c:v>
                </c:pt>
                <c:pt idx="2">
                  <c:v>0.53846153846153855</c:v>
                </c:pt>
                <c:pt idx="3">
                  <c:v>0.60000000000000064</c:v>
                </c:pt>
                <c:pt idx="4">
                  <c:v>0.71428571428571463</c:v>
                </c:pt>
                <c:pt idx="5">
                  <c:v>0.75000000000000111</c:v>
                </c:pt>
              </c:numCache>
            </c:numRef>
          </c:val>
        </c:ser>
        <c:dLbls>
          <c:showLegendKey val="0"/>
          <c:showVal val="0"/>
          <c:showCatName val="0"/>
          <c:showSerName val="0"/>
          <c:showPercent val="0"/>
          <c:showBubbleSize val="0"/>
        </c:dLbls>
        <c:gapWidth val="150"/>
        <c:axId val="38397440"/>
        <c:axId val="38398976"/>
      </c:barChart>
      <c:catAx>
        <c:axId val="38397440"/>
        <c:scaling>
          <c:orientation val="minMax"/>
        </c:scaling>
        <c:delete val="0"/>
        <c:axPos val="b"/>
        <c:majorTickMark val="out"/>
        <c:minorTickMark val="none"/>
        <c:tickLblPos val="nextTo"/>
        <c:crossAx val="38398976"/>
        <c:crosses val="autoZero"/>
        <c:auto val="1"/>
        <c:lblAlgn val="ctr"/>
        <c:lblOffset val="100"/>
        <c:noMultiLvlLbl val="0"/>
      </c:catAx>
      <c:valAx>
        <c:axId val="38398976"/>
        <c:scaling>
          <c:orientation val="minMax"/>
        </c:scaling>
        <c:delete val="0"/>
        <c:axPos val="l"/>
        <c:majorGridlines/>
        <c:numFmt formatCode="0.0%" sourceLinked="1"/>
        <c:majorTickMark val="out"/>
        <c:minorTickMark val="none"/>
        <c:tickLblPos val="nextTo"/>
        <c:crossAx val="38397440"/>
        <c:crosses val="autoZero"/>
        <c:crossBetween val="between"/>
      </c:valAx>
    </c:plotArea>
    <c:plotVisOnly val="1"/>
    <c:dispBlanksAs val="gap"/>
    <c:showDLblsOverMax val="0"/>
  </c:chart>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'P10'!$B$19</c:f>
              <c:strCache>
                <c:ptCount val="1"/>
                <c:pt idx="0">
                  <c:v>Sí</c:v>
                </c:pt>
              </c:strCache>
            </c:strRef>
          </c:tx>
          <c:invertIfNegative val="0"/>
          <c:cat>
            <c:strRef>
              <c:f>'P10'!$C$18:$H$18</c:f>
              <c:strCache>
                <c:ptCount val="6"/>
                <c:pt idx="0">
                  <c:v>1º</c:v>
                </c:pt>
                <c:pt idx="1">
                  <c:v>2º</c:v>
                </c:pt>
                <c:pt idx="2">
                  <c:v>3º</c:v>
                </c:pt>
                <c:pt idx="3">
                  <c:v>4º</c:v>
                </c:pt>
                <c:pt idx="4">
                  <c:v>5º</c:v>
                </c:pt>
                <c:pt idx="5">
                  <c:v>6º</c:v>
                </c:pt>
              </c:strCache>
            </c:strRef>
          </c:cat>
          <c:val>
            <c:numRef>
              <c:f>'P10'!$C$19:$H$19</c:f>
              <c:numCache>
                <c:formatCode>0.0%</c:formatCode>
                <c:ptCount val="6"/>
                <c:pt idx="0">
                  <c:v>0.4</c:v>
                </c:pt>
                <c:pt idx="1">
                  <c:v>0.77777777777777868</c:v>
                </c:pt>
                <c:pt idx="2">
                  <c:v>0.61538461538461564</c:v>
                </c:pt>
                <c:pt idx="3">
                  <c:v>0.73333333333333361</c:v>
                </c:pt>
                <c:pt idx="4">
                  <c:v>0.71428571428571463</c:v>
                </c:pt>
                <c:pt idx="5">
                  <c:v>0.89285714285714257</c:v>
                </c:pt>
              </c:numCache>
            </c:numRef>
          </c:val>
        </c:ser>
        <c:ser>
          <c:idx val="1"/>
          <c:order val="1"/>
          <c:tx>
            <c:strRef>
              <c:f>'P10'!$B$20</c:f>
              <c:strCache>
                <c:ptCount val="1"/>
                <c:pt idx="0">
                  <c:v>No</c:v>
                </c:pt>
              </c:strCache>
            </c:strRef>
          </c:tx>
          <c:invertIfNegative val="0"/>
          <c:cat>
            <c:strRef>
              <c:f>'P10'!$C$18:$H$18</c:f>
              <c:strCache>
                <c:ptCount val="6"/>
                <c:pt idx="0">
                  <c:v>1º</c:v>
                </c:pt>
                <c:pt idx="1">
                  <c:v>2º</c:v>
                </c:pt>
                <c:pt idx="2">
                  <c:v>3º</c:v>
                </c:pt>
                <c:pt idx="3">
                  <c:v>4º</c:v>
                </c:pt>
                <c:pt idx="4">
                  <c:v>5º</c:v>
                </c:pt>
                <c:pt idx="5">
                  <c:v>6º</c:v>
                </c:pt>
              </c:strCache>
            </c:strRef>
          </c:cat>
          <c:val>
            <c:numRef>
              <c:f>'P10'!$C$20:$H$20</c:f>
              <c:numCache>
                <c:formatCode>0.0%</c:formatCode>
                <c:ptCount val="6"/>
                <c:pt idx="0">
                  <c:v>0.5</c:v>
                </c:pt>
                <c:pt idx="1">
                  <c:v>0.22222222222222221</c:v>
                </c:pt>
                <c:pt idx="2">
                  <c:v>0.30769230769230782</c:v>
                </c:pt>
                <c:pt idx="3">
                  <c:v>0.26666666666666705</c:v>
                </c:pt>
                <c:pt idx="4">
                  <c:v>0.28571428571428625</c:v>
                </c:pt>
                <c:pt idx="5">
                  <c:v>0.10714285714285714</c:v>
                </c:pt>
              </c:numCache>
            </c:numRef>
          </c:val>
        </c:ser>
        <c:ser>
          <c:idx val="2"/>
          <c:order val="2"/>
          <c:tx>
            <c:strRef>
              <c:f>'P10'!$B$21</c:f>
              <c:strCache>
                <c:ptCount val="1"/>
                <c:pt idx="0">
                  <c:v>NS/NC</c:v>
                </c:pt>
              </c:strCache>
            </c:strRef>
          </c:tx>
          <c:invertIfNegative val="0"/>
          <c:cat>
            <c:strRef>
              <c:f>'P10'!$C$18:$H$18</c:f>
              <c:strCache>
                <c:ptCount val="6"/>
                <c:pt idx="0">
                  <c:v>1º</c:v>
                </c:pt>
                <c:pt idx="1">
                  <c:v>2º</c:v>
                </c:pt>
                <c:pt idx="2">
                  <c:v>3º</c:v>
                </c:pt>
                <c:pt idx="3">
                  <c:v>4º</c:v>
                </c:pt>
                <c:pt idx="4">
                  <c:v>5º</c:v>
                </c:pt>
                <c:pt idx="5">
                  <c:v>6º</c:v>
                </c:pt>
              </c:strCache>
            </c:strRef>
          </c:cat>
          <c:val>
            <c:numRef>
              <c:f>'P10'!$C$21:$H$21</c:f>
              <c:numCache>
                <c:formatCode>0.0%</c:formatCode>
                <c:ptCount val="6"/>
                <c:pt idx="0">
                  <c:v>0.1</c:v>
                </c:pt>
                <c:pt idx="1">
                  <c:v>0</c:v>
                </c:pt>
                <c:pt idx="2">
                  <c:v>7.6923076923076927E-2</c:v>
                </c:pt>
                <c:pt idx="3">
                  <c:v>0</c:v>
                </c:pt>
                <c:pt idx="4">
                  <c:v>0</c:v>
                </c:pt>
                <c:pt idx="5">
                  <c:v>0</c:v>
                </c:pt>
              </c:numCache>
            </c:numRef>
          </c:val>
        </c:ser>
        <c:dLbls>
          <c:showLegendKey val="0"/>
          <c:showVal val="0"/>
          <c:showCatName val="0"/>
          <c:showSerName val="0"/>
          <c:showPercent val="0"/>
          <c:showBubbleSize val="0"/>
        </c:dLbls>
        <c:gapWidth val="150"/>
        <c:axId val="38438016"/>
        <c:axId val="38439552"/>
      </c:barChart>
      <c:catAx>
        <c:axId val="38438016"/>
        <c:scaling>
          <c:orientation val="minMax"/>
        </c:scaling>
        <c:delete val="0"/>
        <c:axPos val="b"/>
        <c:majorTickMark val="out"/>
        <c:minorTickMark val="none"/>
        <c:tickLblPos val="nextTo"/>
        <c:crossAx val="38439552"/>
        <c:crosses val="autoZero"/>
        <c:auto val="1"/>
        <c:lblAlgn val="ctr"/>
        <c:lblOffset val="100"/>
        <c:noMultiLvlLbl val="0"/>
      </c:catAx>
      <c:valAx>
        <c:axId val="38439552"/>
        <c:scaling>
          <c:orientation val="minMax"/>
        </c:scaling>
        <c:delete val="0"/>
        <c:axPos val="l"/>
        <c:majorGridlines/>
        <c:numFmt formatCode="0.0%" sourceLinked="1"/>
        <c:majorTickMark val="out"/>
        <c:minorTickMark val="none"/>
        <c:tickLblPos val="nextTo"/>
        <c:crossAx val="38438016"/>
        <c:crosses val="autoZero"/>
        <c:crossBetween val="between"/>
      </c:valAx>
    </c:plotArea>
    <c:legend>
      <c:legendPos val="r"/>
      <c:overlay val="0"/>
      <c:txPr>
        <a:bodyPr/>
        <a:lstStyle/>
        <a:p>
          <a:pPr>
            <a:defRPr sz="1400"/>
          </a:pPr>
          <a:endParaRPr lang="es-ES"/>
        </a:p>
      </c:txPr>
    </c:legend>
    <c:plotVisOnly val="1"/>
    <c:dispBlanksAs val="gap"/>
    <c:showDLblsOverMax val="0"/>
  </c:chart>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2397462817147872"/>
          <c:y val="4.2141294838145431E-2"/>
          <c:w val="0.56916557305336835"/>
          <c:h val="0.8326195683872849"/>
        </c:manualLayout>
      </c:layout>
      <c:barChart>
        <c:barDir val="col"/>
        <c:grouping val="clustered"/>
        <c:varyColors val="0"/>
        <c:ser>
          <c:idx val="0"/>
          <c:order val="0"/>
          <c:tx>
            <c:strRef>
              <c:f>'P12'!$B$20</c:f>
              <c:strCache>
                <c:ptCount val="1"/>
                <c:pt idx="0">
                  <c:v>Muy en desacuerdo</c:v>
                </c:pt>
              </c:strCache>
            </c:strRef>
          </c:tx>
          <c:invertIfNegative val="0"/>
          <c:cat>
            <c:strRef>
              <c:f>'P12'!$C$19:$H$19</c:f>
              <c:strCache>
                <c:ptCount val="6"/>
                <c:pt idx="0">
                  <c:v>1º</c:v>
                </c:pt>
                <c:pt idx="1">
                  <c:v>2º</c:v>
                </c:pt>
                <c:pt idx="2">
                  <c:v>3º</c:v>
                </c:pt>
                <c:pt idx="3">
                  <c:v>4º</c:v>
                </c:pt>
                <c:pt idx="4">
                  <c:v>5º</c:v>
                </c:pt>
                <c:pt idx="5">
                  <c:v>6º</c:v>
                </c:pt>
              </c:strCache>
            </c:strRef>
          </c:cat>
          <c:val>
            <c:numRef>
              <c:f>'P12'!$C$20:$H$20</c:f>
              <c:numCache>
                <c:formatCode>0.0%</c:formatCode>
                <c:ptCount val="6"/>
                <c:pt idx="0">
                  <c:v>0.1111111111111111</c:v>
                </c:pt>
                <c:pt idx="1">
                  <c:v>0.1111111111111111</c:v>
                </c:pt>
                <c:pt idx="2">
                  <c:v>0</c:v>
                </c:pt>
                <c:pt idx="3">
                  <c:v>6.666666666666668E-2</c:v>
                </c:pt>
                <c:pt idx="4">
                  <c:v>0.14285714285714313</c:v>
                </c:pt>
                <c:pt idx="5">
                  <c:v>0.10714285714285714</c:v>
                </c:pt>
              </c:numCache>
            </c:numRef>
          </c:val>
        </c:ser>
        <c:ser>
          <c:idx val="1"/>
          <c:order val="1"/>
          <c:tx>
            <c:strRef>
              <c:f>'P12'!$B$21</c:f>
              <c:strCache>
                <c:ptCount val="1"/>
                <c:pt idx="0">
                  <c:v>Algo en desacuerdo</c:v>
                </c:pt>
              </c:strCache>
            </c:strRef>
          </c:tx>
          <c:invertIfNegative val="0"/>
          <c:cat>
            <c:strRef>
              <c:f>'P12'!$C$19:$H$19</c:f>
              <c:strCache>
                <c:ptCount val="6"/>
                <c:pt idx="0">
                  <c:v>1º</c:v>
                </c:pt>
                <c:pt idx="1">
                  <c:v>2º</c:v>
                </c:pt>
                <c:pt idx="2">
                  <c:v>3º</c:v>
                </c:pt>
                <c:pt idx="3">
                  <c:v>4º</c:v>
                </c:pt>
                <c:pt idx="4">
                  <c:v>5º</c:v>
                </c:pt>
                <c:pt idx="5">
                  <c:v>6º</c:v>
                </c:pt>
              </c:strCache>
            </c:strRef>
          </c:cat>
          <c:val>
            <c:numRef>
              <c:f>'P12'!$C$21:$H$21</c:f>
              <c:numCache>
                <c:formatCode>0.0%</c:formatCode>
                <c:ptCount val="6"/>
                <c:pt idx="0">
                  <c:v>0</c:v>
                </c:pt>
                <c:pt idx="1">
                  <c:v>0</c:v>
                </c:pt>
                <c:pt idx="2">
                  <c:v>7.6923076923076927E-2</c:v>
                </c:pt>
                <c:pt idx="3">
                  <c:v>6.666666666666668E-2</c:v>
                </c:pt>
                <c:pt idx="4">
                  <c:v>0.14285714285714313</c:v>
                </c:pt>
                <c:pt idx="5">
                  <c:v>0.14285714285714313</c:v>
                </c:pt>
              </c:numCache>
            </c:numRef>
          </c:val>
        </c:ser>
        <c:ser>
          <c:idx val="2"/>
          <c:order val="2"/>
          <c:tx>
            <c:strRef>
              <c:f>'P12'!$B$22</c:f>
              <c:strCache>
                <c:ptCount val="1"/>
                <c:pt idx="0">
                  <c:v>Algo de acuerdo</c:v>
                </c:pt>
              </c:strCache>
            </c:strRef>
          </c:tx>
          <c:invertIfNegative val="0"/>
          <c:cat>
            <c:strRef>
              <c:f>'P12'!$C$19:$H$19</c:f>
              <c:strCache>
                <c:ptCount val="6"/>
                <c:pt idx="0">
                  <c:v>1º</c:v>
                </c:pt>
                <c:pt idx="1">
                  <c:v>2º</c:v>
                </c:pt>
                <c:pt idx="2">
                  <c:v>3º</c:v>
                </c:pt>
                <c:pt idx="3">
                  <c:v>4º</c:v>
                </c:pt>
                <c:pt idx="4">
                  <c:v>5º</c:v>
                </c:pt>
                <c:pt idx="5">
                  <c:v>6º</c:v>
                </c:pt>
              </c:strCache>
            </c:strRef>
          </c:cat>
          <c:val>
            <c:numRef>
              <c:f>'P12'!$C$22:$H$22</c:f>
              <c:numCache>
                <c:formatCode>0.0%</c:formatCode>
                <c:ptCount val="6"/>
                <c:pt idx="0">
                  <c:v>0.22222222222222221</c:v>
                </c:pt>
                <c:pt idx="1">
                  <c:v>0.44444444444444442</c:v>
                </c:pt>
                <c:pt idx="2">
                  <c:v>0.15384615384615419</c:v>
                </c:pt>
                <c:pt idx="3">
                  <c:v>0.33333333333333331</c:v>
                </c:pt>
                <c:pt idx="4">
                  <c:v>0.21428571428571427</c:v>
                </c:pt>
                <c:pt idx="5">
                  <c:v>0.28571428571428625</c:v>
                </c:pt>
              </c:numCache>
            </c:numRef>
          </c:val>
        </c:ser>
        <c:ser>
          <c:idx val="3"/>
          <c:order val="3"/>
          <c:tx>
            <c:strRef>
              <c:f>'P12'!$B$23</c:f>
              <c:strCache>
                <c:ptCount val="1"/>
                <c:pt idx="0">
                  <c:v>Muy de acuerdo</c:v>
                </c:pt>
              </c:strCache>
            </c:strRef>
          </c:tx>
          <c:invertIfNegative val="0"/>
          <c:cat>
            <c:strRef>
              <c:f>'P12'!$C$19:$H$19</c:f>
              <c:strCache>
                <c:ptCount val="6"/>
                <c:pt idx="0">
                  <c:v>1º</c:v>
                </c:pt>
                <c:pt idx="1">
                  <c:v>2º</c:v>
                </c:pt>
                <c:pt idx="2">
                  <c:v>3º</c:v>
                </c:pt>
                <c:pt idx="3">
                  <c:v>4º</c:v>
                </c:pt>
                <c:pt idx="4">
                  <c:v>5º</c:v>
                </c:pt>
                <c:pt idx="5">
                  <c:v>6º</c:v>
                </c:pt>
              </c:strCache>
            </c:strRef>
          </c:cat>
          <c:val>
            <c:numRef>
              <c:f>'P12'!$C$23:$H$23</c:f>
              <c:numCache>
                <c:formatCode>0.0%</c:formatCode>
                <c:ptCount val="6"/>
                <c:pt idx="0">
                  <c:v>0.66666666666666663</c:v>
                </c:pt>
                <c:pt idx="1">
                  <c:v>0.44444444444444442</c:v>
                </c:pt>
                <c:pt idx="2">
                  <c:v>0.76923076923076927</c:v>
                </c:pt>
                <c:pt idx="3">
                  <c:v>0.53333333333333333</c:v>
                </c:pt>
                <c:pt idx="4">
                  <c:v>0.5</c:v>
                </c:pt>
                <c:pt idx="5">
                  <c:v>0.4642857142857143</c:v>
                </c:pt>
              </c:numCache>
            </c:numRef>
          </c:val>
        </c:ser>
        <c:dLbls>
          <c:showLegendKey val="0"/>
          <c:showVal val="0"/>
          <c:showCatName val="0"/>
          <c:showSerName val="0"/>
          <c:showPercent val="0"/>
          <c:showBubbleSize val="0"/>
        </c:dLbls>
        <c:gapWidth val="150"/>
        <c:axId val="38479360"/>
        <c:axId val="38480896"/>
      </c:barChart>
      <c:catAx>
        <c:axId val="38479360"/>
        <c:scaling>
          <c:orientation val="minMax"/>
        </c:scaling>
        <c:delete val="0"/>
        <c:axPos val="b"/>
        <c:majorTickMark val="out"/>
        <c:minorTickMark val="none"/>
        <c:tickLblPos val="nextTo"/>
        <c:crossAx val="38480896"/>
        <c:crosses val="autoZero"/>
        <c:auto val="1"/>
        <c:lblAlgn val="ctr"/>
        <c:lblOffset val="100"/>
        <c:noMultiLvlLbl val="0"/>
      </c:catAx>
      <c:valAx>
        <c:axId val="38480896"/>
        <c:scaling>
          <c:orientation val="minMax"/>
        </c:scaling>
        <c:delete val="0"/>
        <c:axPos val="l"/>
        <c:majorGridlines/>
        <c:numFmt formatCode="0.0%" sourceLinked="1"/>
        <c:majorTickMark val="out"/>
        <c:minorTickMark val="none"/>
        <c:tickLblPos val="nextTo"/>
        <c:crossAx val="38479360"/>
        <c:crosses val="autoZero"/>
        <c:crossBetween val="between"/>
      </c:valAx>
    </c:plotArea>
    <c:legend>
      <c:legendPos val="r"/>
      <c:layout>
        <c:manualLayout>
          <c:xMode val="edge"/>
          <c:yMode val="edge"/>
          <c:x val="0.77590881105803233"/>
          <c:y val="0.39812661606853467"/>
          <c:w val="0.20645425971188391"/>
          <c:h val="0.35595588313627302"/>
        </c:manualLayout>
      </c:layout>
      <c:overlay val="0"/>
      <c:txPr>
        <a:bodyPr/>
        <a:lstStyle/>
        <a:p>
          <a:pPr>
            <a:defRPr sz="1400"/>
          </a:pPr>
          <a:endParaRPr lang="es-ES"/>
        </a:p>
      </c:txPr>
    </c:legend>
    <c:plotVisOnly val="1"/>
    <c:dispBlanksAs val="gap"/>
    <c:showDLblsOverMax val="0"/>
  </c:chart>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32"/>
    </mc:Choice>
    <mc:Fallback>
      <c:style val="32"/>
    </mc:Fallback>
  </mc:AlternateContent>
  <c:chart>
    <c:title>
      <c:tx>
        <c:rich>
          <a:bodyPr/>
          <a:lstStyle/>
          <a:p>
            <a:pPr>
              <a:defRPr/>
            </a:pPr>
            <a:r>
              <a:rPr lang="es-ES" dirty="0" smtClean="0"/>
              <a:t>Muy de acuerdo +</a:t>
            </a:r>
            <a:r>
              <a:rPr lang="es-ES" baseline="0" dirty="0" smtClean="0"/>
              <a:t> Algo de acuerdo</a:t>
            </a:r>
          </a:p>
        </c:rich>
      </c:tx>
      <c:overlay val="0"/>
    </c:title>
    <c:autoTitleDeleted val="0"/>
    <c:plotArea>
      <c:layout/>
      <c:barChart>
        <c:barDir val="col"/>
        <c:grouping val="clustered"/>
        <c:varyColors val="0"/>
        <c:ser>
          <c:idx val="0"/>
          <c:order val="0"/>
          <c:tx>
            <c:strRef>
              <c:f>'P12'!$B$25</c:f>
              <c:strCache>
                <c:ptCount val="1"/>
                <c:pt idx="0">
                  <c:v>Total de "De acuerdo"</c:v>
                </c:pt>
              </c:strCache>
            </c:strRef>
          </c:tx>
          <c:invertIfNegative val="0"/>
          <c:cat>
            <c:strRef>
              <c:f>'P12'!$C$19:$H$19</c:f>
              <c:strCache>
                <c:ptCount val="6"/>
                <c:pt idx="0">
                  <c:v>1º</c:v>
                </c:pt>
                <c:pt idx="1">
                  <c:v>2º</c:v>
                </c:pt>
                <c:pt idx="2">
                  <c:v>3º</c:v>
                </c:pt>
                <c:pt idx="3">
                  <c:v>4º</c:v>
                </c:pt>
                <c:pt idx="4">
                  <c:v>5º</c:v>
                </c:pt>
                <c:pt idx="5">
                  <c:v>6º</c:v>
                </c:pt>
              </c:strCache>
            </c:strRef>
          </c:cat>
          <c:val>
            <c:numRef>
              <c:f>'P12'!$C$25:$H$25</c:f>
              <c:numCache>
                <c:formatCode>0.0%</c:formatCode>
                <c:ptCount val="6"/>
                <c:pt idx="0">
                  <c:v>0.88888888888888884</c:v>
                </c:pt>
                <c:pt idx="1">
                  <c:v>0.88888888888888884</c:v>
                </c:pt>
                <c:pt idx="2">
                  <c:v>0.92307692307692257</c:v>
                </c:pt>
                <c:pt idx="3">
                  <c:v>0.8666666666666667</c:v>
                </c:pt>
                <c:pt idx="4">
                  <c:v>0.71428571428571463</c:v>
                </c:pt>
                <c:pt idx="5">
                  <c:v>0.75000000000000089</c:v>
                </c:pt>
              </c:numCache>
            </c:numRef>
          </c:val>
        </c:ser>
        <c:dLbls>
          <c:showLegendKey val="0"/>
          <c:showVal val="0"/>
          <c:showCatName val="0"/>
          <c:showSerName val="0"/>
          <c:showPercent val="0"/>
          <c:showBubbleSize val="0"/>
        </c:dLbls>
        <c:gapWidth val="150"/>
        <c:axId val="38497664"/>
        <c:axId val="38605952"/>
      </c:barChart>
      <c:catAx>
        <c:axId val="38497664"/>
        <c:scaling>
          <c:orientation val="minMax"/>
        </c:scaling>
        <c:delete val="0"/>
        <c:axPos val="b"/>
        <c:majorTickMark val="out"/>
        <c:minorTickMark val="none"/>
        <c:tickLblPos val="nextTo"/>
        <c:crossAx val="38605952"/>
        <c:crosses val="autoZero"/>
        <c:auto val="1"/>
        <c:lblAlgn val="ctr"/>
        <c:lblOffset val="100"/>
        <c:noMultiLvlLbl val="0"/>
      </c:catAx>
      <c:valAx>
        <c:axId val="38605952"/>
        <c:scaling>
          <c:orientation val="minMax"/>
        </c:scaling>
        <c:delete val="0"/>
        <c:axPos val="l"/>
        <c:majorGridlines/>
        <c:numFmt formatCode="0.0%" sourceLinked="1"/>
        <c:majorTickMark val="out"/>
        <c:minorTickMark val="none"/>
        <c:tickLblPos val="nextTo"/>
        <c:crossAx val="38497664"/>
        <c:crosses val="autoZero"/>
        <c:crossBetween val="between"/>
      </c:valAx>
    </c:plotArea>
    <c:plotVisOnly val="1"/>
    <c:dispBlanksAs val="gap"/>
    <c:showDLblsOverMax val="0"/>
  </c:chart>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'P14'!$B$20</c:f>
              <c:strCache>
                <c:ptCount val="1"/>
                <c:pt idx="0">
                  <c:v>Muy en desacuerdo</c:v>
                </c:pt>
              </c:strCache>
            </c:strRef>
          </c:tx>
          <c:invertIfNegative val="0"/>
          <c:cat>
            <c:strRef>
              <c:f>'P14'!$C$19:$H$19</c:f>
              <c:strCache>
                <c:ptCount val="6"/>
                <c:pt idx="0">
                  <c:v>1º</c:v>
                </c:pt>
                <c:pt idx="1">
                  <c:v>2º</c:v>
                </c:pt>
                <c:pt idx="2">
                  <c:v>3º</c:v>
                </c:pt>
                <c:pt idx="3">
                  <c:v>4º</c:v>
                </c:pt>
                <c:pt idx="4">
                  <c:v>5º</c:v>
                </c:pt>
                <c:pt idx="5">
                  <c:v>6º</c:v>
                </c:pt>
              </c:strCache>
            </c:strRef>
          </c:cat>
          <c:val>
            <c:numRef>
              <c:f>'P14'!$C$20:$H$20</c:f>
              <c:numCache>
                <c:formatCode>0.0%</c:formatCode>
                <c:ptCount val="6"/>
                <c:pt idx="0">
                  <c:v>0.33333333333333331</c:v>
                </c:pt>
                <c:pt idx="1">
                  <c:v>0.22222222222222221</c:v>
                </c:pt>
                <c:pt idx="2">
                  <c:v>0.53846153846153844</c:v>
                </c:pt>
                <c:pt idx="3">
                  <c:v>0.14285714285714313</c:v>
                </c:pt>
                <c:pt idx="4">
                  <c:v>0.28571428571428625</c:v>
                </c:pt>
                <c:pt idx="5">
                  <c:v>0.42857142857142855</c:v>
                </c:pt>
              </c:numCache>
            </c:numRef>
          </c:val>
        </c:ser>
        <c:ser>
          <c:idx val="1"/>
          <c:order val="1"/>
          <c:tx>
            <c:strRef>
              <c:f>'P14'!$B$21</c:f>
              <c:strCache>
                <c:ptCount val="1"/>
                <c:pt idx="0">
                  <c:v>Algo en desacuerdo</c:v>
                </c:pt>
              </c:strCache>
            </c:strRef>
          </c:tx>
          <c:invertIfNegative val="0"/>
          <c:cat>
            <c:strRef>
              <c:f>'P14'!$C$19:$H$19</c:f>
              <c:strCache>
                <c:ptCount val="6"/>
                <c:pt idx="0">
                  <c:v>1º</c:v>
                </c:pt>
                <c:pt idx="1">
                  <c:v>2º</c:v>
                </c:pt>
                <c:pt idx="2">
                  <c:v>3º</c:v>
                </c:pt>
                <c:pt idx="3">
                  <c:v>4º</c:v>
                </c:pt>
                <c:pt idx="4">
                  <c:v>5º</c:v>
                </c:pt>
                <c:pt idx="5">
                  <c:v>6º</c:v>
                </c:pt>
              </c:strCache>
            </c:strRef>
          </c:cat>
          <c:val>
            <c:numRef>
              <c:f>'P14'!$C$21:$H$21</c:f>
              <c:numCache>
                <c:formatCode>0.0%</c:formatCode>
                <c:ptCount val="6"/>
                <c:pt idx="0">
                  <c:v>0</c:v>
                </c:pt>
                <c:pt idx="1">
                  <c:v>0.55555555555555569</c:v>
                </c:pt>
                <c:pt idx="2">
                  <c:v>7.6923076923076927E-2</c:v>
                </c:pt>
                <c:pt idx="3">
                  <c:v>0.35714285714285787</c:v>
                </c:pt>
                <c:pt idx="4">
                  <c:v>0.28571428571428625</c:v>
                </c:pt>
                <c:pt idx="5">
                  <c:v>7.1428571428571425E-2</c:v>
                </c:pt>
              </c:numCache>
            </c:numRef>
          </c:val>
        </c:ser>
        <c:ser>
          <c:idx val="2"/>
          <c:order val="2"/>
          <c:tx>
            <c:strRef>
              <c:f>'P14'!$B$22</c:f>
              <c:strCache>
                <c:ptCount val="1"/>
                <c:pt idx="0">
                  <c:v>Algo de acuerdo</c:v>
                </c:pt>
              </c:strCache>
            </c:strRef>
          </c:tx>
          <c:invertIfNegative val="0"/>
          <c:cat>
            <c:strRef>
              <c:f>'P14'!$C$19:$H$19</c:f>
              <c:strCache>
                <c:ptCount val="6"/>
                <c:pt idx="0">
                  <c:v>1º</c:v>
                </c:pt>
                <c:pt idx="1">
                  <c:v>2º</c:v>
                </c:pt>
                <c:pt idx="2">
                  <c:v>3º</c:v>
                </c:pt>
                <c:pt idx="3">
                  <c:v>4º</c:v>
                </c:pt>
                <c:pt idx="4">
                  <c:v>5º</c:v>
                </c:pt>
                <c:pt idx="5">
                  <c:v>6º</c:v>
                </c:pt>
              </c:strCache>
            </c:strRef>
          </c:cat>
          <c:val>
            <c:numRef>
              <c:f>'P14'!$C$22:$H$22</c:f>
              <c:numCache>
                <c:formatCode>0.0%</c:formatCode>
                <c:ptCount val="6"/>
                <c:pt idx="0">
                  <c:v>0.44444444444444442</c:v>
                </c:pt>
                <c:pt idx="1">
                  <c:v>0.1111111111111111</c:v>
                </c:pt>
                <c:pt idx="2">
                  <c:v>0.15384615384615419</c:v>
                </c:pt>
                <c:pt idx="3">
                  <c:v>0.21428571428571427</c:v>
                </c:pt>
                <c:pt idx="4">
                  <c:v>0.28571428571428625</c:v>
                </c:pt>
                <c:pt idx="5">
                  <c:v>0.35714285714285787</c:v>
                </c:pt>
              </c:numCache>
            </c:numRef>
          </c:val>
        </c:ser>
        <c:ser>
          <c:idx val="3"/>
          <c:order val="3"/>
          <c:tx>
            <c:strRef>
              <c:f>'P14'!$B$23</c:f>
              <c:strCache>
                <c:ptCount val="1"/>
                <c:pt idx="0">
                  <c:v>Muy de acuerdo</c:v>
                </c:pt>
              </c:strCache>
            </c:strRef>
          </c:tx>
          <c:invertIfNegative val="0"/>
          <c:cat>
            <c:strRef>
              <c:f>'P14'!$C$19:$H$19</c:f>
              <c:strCache>
                <c:ptCount val="6"/>
                <c:pt idx="0">
                  <c:v>1º</c:v>
                </c:pt>
                <c:pt idx="1">
                  <c:v>2º</c:v>
                </c:pt>
                <c:pt idx="2">
                  <c:v>3º</c:v>
                </c:pt>
                <c:pt idx="3">
                  <c:v>4º</c:v>
                </c:pt>
                <c:pt idx="4">
                  <c:v>5º</c:v>
                </c:pt>
                <c:pt idx="5">
                  <c:v>6º</c:v>
                </c:pt>
              </c:strCache>
            </c:strRef>
          </c:cat>
          <c:val>
            <c:numRef>
              <c:f>'P14'!$C$23:$H$23</c:f>
              <c:numCache>
                <c:formatCode>0.0%</c:formatCode>
                <c:ptCount val="6"/>
                <c:pt idx="0">
                  <c:v>0.22222222222222221</c:v>
                </c:pt>
                <c:pt idx="1">
                  <c:v>0.1111111111111111</c:v>
                </c:pt>
                <c:pt idx="2">
                  <c:v>0.2307692307692312</c:v>
                </c:pt>
                <c:pt idx="3">
                  <c:v>0.28571428571428625</c:v>
                </c:pt>
                <c:pt idx="4">
                  <c:v>0.14285714285714313</c:v>
                </c:pt>
                <c:pt idx="5">
                  <c:v>0.14285714285714313</c:v>
                </c:pt>
              </c:numCache>
            </c:numRef>
          </c:val>
        </c:ser>
        <c:dLbls>
          <c:showLegendKey val="0"/>
          <c:showVal val="0"/>
          <c:showCatName val="0"/>
          <c:showSerName val="0"/>
          <c:showPercent val="0"/>
          <c:showBubbleSize val="0"/>
        </c:dLbls>
        <c:gapWidth val="150"/>
        <c:axId val="38653952"/>
        <c:axId val="38655488"/>
      </c:barChart>
      <c:catAx>
        <c:axId val="38653952"/>
        <c:scaling>
          <c:orientation val="minMax"/>
        </c:scaling>
        <c:delete val="0"/>
        <c:axPos val="b"/>
        <c:majorTickMark val="out"/>
        <c:minorTickMark val="none"/>
        <c:tickLblPos val="nextTo"/>
        <c:crossAx val="38655488"/>
        <c:crosses val="autoZero"/>
        <c:auto val="1"/>
        <c:lblAlgn val="ctr"/>
        <c:lblOffset val="100"/>
        <c:noMultiLvlLbl val="0"/>
      </c:catAx>
      <c:valAx>
        <c:axId val="38655488"/>
        <c:scaling>
          <c:orientation val="minMax"/>
        </c:scaling>
        <c:delete val="0"/>
        <c:axPos val="l"/>
        <c:majorGridlines/>
        <c:numFmt formatCode="0.0%" sourceLinked="1"/>
        <c:majorTickMark val="out"/>
        <c:minorTickMark val="none"/>
        <c:tickLblPos val="nextTo"/>
        <c:crossAx val="38653952"/>
        <c:crosses val="autoZero"/>
        <c:crossBetween val="between"/>
      </c:valAx>
    </c:plotArea>
    <c:legend>
      <c:legendPos val="r"/>
      <c:overlay val="0"/>
      <c:txPr>
        <a:bodyPr/>
        <a:lstStyle/>
        <a:p>
          <a:pPr>
            <a:defRPr sz="1400"/>
          </a:pPr>
          <a:endParaRPr lang="es-ES"/>
        </a:p>
      </c:txPr>
    </c:legend>
    <c:plotVisOnly val="1"/>
    <c:dispBlanksAs val="gap"/>
    <c:showDLblsOverMax val="0"/>
  </c:chart>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32"/>
    </mc:Choice>
    <mc:Fallback>
      <c:style val="32"/>
    </mc:Fallback>
  </mc:AlternateContent>
  <c:chart>
    <c:title>
      <c:tx>
        <c:rich>
          <a:bodyPr/>
          <a:lstStyle/>
          <a:p>
            <a:pPr>
              <a:defRPr/>
            </a:pPr>
            <a:r>
              <a:rPr lang="en-US"/>
              <a:t>Muy de acuerdo + algo</a:t>
            </a:r>
            <a:r>
              <a:rPr lang="en-US" baseline="0"/>
              <a:t> de acuerdo</a:t>
            </a:r>
          </a:p>
        </c:rich>
      </c:tx>
      <c:layout>
        <c:manualLayout>
          <c:xMode val="edge"/>
          <c:yMode val="edge"/>
          <c:x val="0.32074578813276888"/>
          <c:y val="2.7777821243648984E-2"/>
        </c:manualLayout>
      </c:layout>
      <c:overlay val="0"/>
    </c:title>
    <c:autoTitleDeleted val="0"/>
    <c:plotArea>
      <c:layout/>
      <c:barChart>
        <c:barDir val="col"/>
        <c:grouping val="clustered"/>
        <c:varyColors val="0"/>
        <c:ser>
          <c:idx val="0"/>
          <c:order val="0"/>
          <c:tx>
            <c:strRef>
              <c:f>'P14'!$B$25</c:f>
              <c:strCache>
                <c:ptCount val="1"/>
                <c:pt idx="0">
                  <c:v>De acuerdo</c:v>
                </c:pt>
              </c:strCache>
            </c:strRef>
          </c:tx>
          <c:invertIfNegative val="0"/>
          <c:cat>
            <c:strRef>
              <c:f>'P14'!$C$19:$H$19</c:f>
              <c:strCache>
                <c:ptCount val="6"/>
                <c:pt idx="0">
                  <c:v>1º</c:v>
                </c:pt>
                <c:pt idx="1">
                  <c:v>2º</c:v>
                </c:pt>
                <c:pt idx="2">
                  <c:v>3º</c:v>
                </c:pt>
                <c:pt idx="3">
                  <c:v>4º</c:v>
                </c:pt>
                <c:pt idx="4">
                  <c:v>5º</c:v>
                </c:pt>
                <c:pt idx="5">
                  <c:v>6º</c:v>
                </c:pt>
              </c:strCache>
            </c:strRef>
          </c:cat>
          <c:val>
            <c:numRef>
              <c:f>'P14'!$C$25:$H$25</c:f>
              <c:numCache>
                <c:formatCode>0.0%</c:formatCode>
                <c:ptCount val="6"/>
                <c:pt idx="0">
                  <c:v>0.66666666666666663</c:v>
                </c:pt>
                <c:pt idx="1">
                  <c:v>0.22222222222222221</c:v>
                </c:pt>
                <c:pt idx="2">
                  <c:v>0.3846153846153848</c:v>
                </c:pt>
                <c:pt idx="3">
                  <c:v>0.5</c:v>
                </c:pt>
                <c:pt idx="4">
                  <c:v>0.42857142857142855</c:v>
                </c:pt>
                <c:pt idx="5">
                  <c:v>0.5</c:v>
                </c:pt>
              </c:numCache>
            </c:numRef>
          </c:val>
        </c:ser>
        <c:dLbls>
          <c:showLegendKey val="0"/>
          <c:showVal val="0"/>
          <c:showCatName val="0"/>
          <c:showSerName val="0"/>
          <c:showPercent val="0"/>
          <c:showBubbleSize val="0"/>
        </c:dLbls>
        <c:gapWidth val="150"/>
        <c:axId val="38033280"/>
        <c:axId val="38034816"/>
      </c:barChart>
      <c:catAx>
        <c:axId val="38033280"/>
        <c:scaling>
          <c:orientation val="minMax"/>
        </c:scaling>
        <c:delete val="0"/>
        <c:axPos val="b"/>
        <c:majorTickMark val="out"/>
        <c:minorTickMark val="none"/>
        <c:tickLblPos val="nextTo"/>
        <c:crossAx val="38034816"/>
        <c:crosses val="autoZero"/>
        <c:auto val="1"/>
        <c:lblAlgn val="ctr"/>
        <c:lblOffset val="100"/>
        <c:noMultiLvlLbl val="0"/>
      </c:catAx>
      <c:valAx>
        <c:axId val="38034816"/>
        <c:scaling>
          <c:orientation val="minMax"/>
        </c:scaling>
        <c:delete val="0"/>
        <c:axPos val="l"/>
        <c:majorGridlines/>
        <c:numFmt formatCode="0.0%" sourceLinked="1"/>
        <c:majorTickMark val="out"/>
        <c:minorTickMark val="none"/>
        <c:tickLblPos val="nextTo"/>
        <c:crossAx val="38033280"/>
        <c:crosses val="autoZero"/>
        <c:crossBetween val="between"/>
      </c:valAx>
    </c:plotArea>
    <c:plotVisOnly val="1"/>
    <c:dispBlanksAs val="gap"/>
    <c:showDLblsOverMax val="0"/>
  </c:chart>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'P15'!$B$20</c:f>
              <c:strCache>
                <c:ptCount val="1"/>
                <c:pt idx="0">
                  <c:v>Muy en desacuerdo</c:v>
                </c:pt>
              </c:strCache>
            </c:strRef>
          </c:tx>
          <c:invertIfNegative val="0"/>
          <c:cat>
            <c:strRef>
              <c:f>'P15'!$C$19:$H$19</c:f>
              <c:strCache>
                <c:ptCount val="6"/>
                <c:pt idx="0">
                  <c:v>1º</c:v>
                </c:pt>
                <c:pt idx="1">
                  <c:v>2º</c:v>
                </c:pt>
                <c:pt idx="2">
                  <c:v>3º</c:v>
                </c:pt>
                <c:pt idx="3">
                  <c:v>4º</c:v>
                </c:pt>
                <c:pt idx="4">
                  <c:v>5º</c:v>
                </c:pt>
                <c:pt idx="5">
                  <c:v>6º</c:v>
                </c:pt>
              </c:strCache>
            </c:strRef>
          </c:cat>
          <c:val>
            <c:numRef>
              <c:f>'P15'!$C$20:$H$20</c:f>
              <c:numCache>
                <c:formatCode>0.0%</c:formatCode>
                <c:ptCount val="6"/>
                <c:pt idx="0">
                  <c:v>0.1</c:v>
                </c:pt>
                <c:pt idx="1">
                  <c:v>0.22222222222222221</c:v>
                </c:pt>
                <c:pt idx="2">
                  <c:v>0.15384615384615419</c:v>
                </c:pt>
                <c:pt idx="3">
                  <c:v>0.21428571428571427</c:v>
                </c:pt>
                <c:pt idx="4">
                  <c:v>0.15384615384615419</c:v>
                </c:pt>
                <c:pt idx="5">
                  <c:v>0.1111111111111111</c:v>
                </c:pt>
              </c:numCache>
            </c:numRef>
          </c:val>
        </c:ser>
        <c:ser>
          <c:idx val="1"/>
          <c:order val="1"/>
          <c:tx>
            <c:strRef>
              <c:f>'P15'!$B$21</c:f>
              <c:strCache>
                <c:ptCount val="1"/>
                <c:pt idx="0">
                  <c:v>Algo en desacuerdo</c:v>
                </c:pt>
              </c:strCache>
            </c:strRef>
          </c:tx>
          <c:invertIfNegative val="0"/>
          <c:cat>
            <c:strRef>
              <c:f>'P15'!$C$19:$H$19</c:f>
              <c:strCache>
                <c:ptCount val="6"/>
                <c:pt idx="0">
                  <c:v>1º</c:v>
                </c:pt>
                <c:pt idx="1">
                  <c:v>2º</c:v>
                </c:pt>
                <c:pt idx="2">
                  <c:v>3º</c:v>
                </c:pt>
                <c:pt idx="3">
                  <c:v>4º</c:v>
                </c:pt>
                <c:pt idx="4">
                  <c:v>5º</c:v>
                </c:pt>
                <c:pt idx="5">
                  <c:v>6º</c:v>
                </c:pt>
              </c:strCache>
            </c:strRef>
          </c:cat>
          <c:val>
            <c:numRef>
              <c:f>'P15'!$C$21:$H$21</c:f>
              <c:numCache>
                <c:formatCode>0.0%</c:formatCode>
                <c:ptCount val="6"/>
                <c:pt idx="0">
                  <c:v>0.1</c:v>
                </c:pt>
                <c:pt idx="1">
                  <c:v>0.1111111111111111</c:v>
                </c:pt>
                <c:pt idx="2">
                  <c:v>0.3846153846153848</c:v>
                </c:pt>
                <c:pt idx="3">
                  <c:v>0.21428571428571427</c:v>
                </c:pt>
                <c:pt idx="4">
                  <c:v>0.2307692307692312</c:v>
                </c:pt>
                <c:pt idx="5">
                  <c:v>0.18518518518518542</c:v>
                </c:pt>
              </c:numCache>
            </c:numRef>
          </c:val>
        </c:ser>
        <c:ser>
          <c:idx val="2"/>
          <c:order val="2"/>
          <c:tx>
            <c:strRef>
              <c:f>'P15'!$B$22</c:f>
              <c:strCache>
                <c:ptCount val="1"/>
                <c:pt idx="0">
                  <c:v>Algo de acuerdo</c:v>
                </c:pt>
              </c:strCache>
            </c:strRef>
          </c:tx>
          <c:invertIfNegative val="0"/>
          <c:cat>
            <c:strRef>
              <c:f>'P15'!$C$19:$H$19</c:f>
              <c:strCache>
                <c:ptCount val="6"/>
                <c:pt idx="0">
                  <c:v>1º</c:v>
                </c:pt>
                <c:pt idx="1">
                  <c:v>2º</c:v>
                </c:pt>
                <c:pt idx="2">
                  <c:v>3º</c:v>
                </c:pt>
                <c:pt idx="3">
                  <c:v>4º</c:v>
                </c:pt>
                <c:pt idx="4">
                  <c:v>5º</c:v>
                </c:pt>
                <c:pt idx="5">
                  <c:v>6º</c:v>
                </c:pt>
              </c:strCache>
            </c:strRef>
          </c:cat>
          <c:val>
            <c:numRef>
              <c:f>'P15'!$C$22:$H$22</c:f>
              <c:numCache>
                <c:formatCode>0.0%</c:formatCode>
                <c:ptCount val="6"/>
                <c:pt idx="0">
                  <c:v>0.4</c:v>
                </c:pt>
                <c:pt idx="1">
                  <c:v>0.33333333333333331</c:v>
                </c:pt>
                <c:pt idx="2">
                  <c:v>0.15384615384615419</c:v>
                </c:pt>
                <c:pt idx="3">
                  <c:v>0.28571428571428625</c:v>
                </c:pt>
                <c:pt idx="4">
                  <c:v>0.2307692307692312</c:v>
                </c:pt>
                <c:pt idx="5">
                  <c:v>0.40740740740740738</c:v>
                </c:pt>
              </c:numCache>
            </c:numRef>
          </c:val>
        </c:ser>
        <c:ser>
          <c:idx val="3"/>
          <c:order val="3"/>
          <c:tx>
            <c:strRef>
              <c:f>'P15'!$B$23</c:f>
              <c:strCache>
                <c:ptCount val="1"/>
                <c:pt idx="0">
                  <c:v>Muy de acuerdo</c:v>
                </c:pt>
              </c:strCache>
            </c:strRef>
          </c:tx>
          <c:invertIfNegative val="0"/>
          <c:cat>
            <c:strRef>
              <c:f>'P15'!$C$19:$H$19</c:f>
              <c:strCache>
                <c:ptCount val="6"/>
                <c:pt idx="0">
                  <c:v>1º</c:v>
                </c:pt>
                <c:pt idx="1">
                  <c:v>2º</c:v>
                </c:pt>
                <c:pt idx="2">
                  <c:v>3º</c:v>
                </c:pt>
                <c:pt idx="3">
                  <c:v>4º</c:v>
                </c:pt>
                <c:pt idx="4">
                  <c:v>5º</c:v>
                </c:pt>
                <c:pt idx="5">
                  <c:v>6º</c:v>
                </c:pt>
              </c:strCache>
            </c:strRef>
          </c:cat>
          <c:val>
            <c:numRef>
              <c:f>'P15'!$C$23:$H$23</c:f>
              <c:numCache>
                <c:formatCode>0.0%</c:formatCode>
                <c:ptCount val="6"/>
                <c:pt idx="0">
                  <c:v>0.4</c:v>
                </c:pt>
                <c:pt idx="1">
                  <c:v>0.33333333333333331</c:v>
                </c:pt>
                <c:pt idx="2">
                  <c:v>0.30769230769230782</c:v>
                </c:pt>
                <c:pt idx="3">
                  <c:v>0.28571428571428625</c:v>
                </c:pt>
                <c:pt idx="4">
                  <c:v>0.3846153846153848</c:v>
                </c:pt>
                <c:pt idx="5">
                  <c:v>0.29629629629629628</c:v>
                </c:pt>
              </c:numCache>
            </c:numRef>
          </c:val>
        </c:ser>
        <c:dLbls>
          <c:showLegendKey val="0"/>
          <c:showVal val="0"/>
          <c:showCatName val="0"/>
          <c:showSerName val="0"/>
          <c:showPercent val="0"/>
          <c:showBubbleSize val="0"/>
        </c:dLbls>
        <c:gapWidth val="150"/>
        <c:axId val="73115904"/>
        <c:axId val="38080512"/>
      </c:barChart>
      <c:catAx>
        <c:axId val="73115904"/>
        <c:scaling>
          <c:orientation val="minMax"/>
        </c:scaling>
        <c:delete val="0"/>
        <c:axPos val="b"/>
        <c:majorTickMark val="out"/>
        <c:minorTickMark val="none"/>
        <c:tickLblPos val="nextTo"/>
        <c:crossAx val="38080512"/>
        <c:crosses val="autoZero"/>
        <c:auto val="1"/>
        <c:lblAlgn val="ctr"/>
        <c:lblOffset val="100"/>
        <c:noMultiLvlLbl val="0"/>
      </c:catAx>
      <c:valAx>
        <c:axId val="38080512"/>
        <c:scaling>
          <c:orientation val="minMax"/>
        </c:scaling>
        <c:delete val="0"/>
        <c:axPos val="l"/>
        <c:majorGridlines/>
        <c:numFmt formatCode="0.0%" sourceLinked="1"/>
        <c:majorTickMark val="out"/>
        <c:minorTickMark val="none"/>
        <c:tickLblPos val="nextTo"/>
        <c:crossAx val="73115904"/>
        <c:crosses val="autoZero"/>
        <c:crossBetween val="between"/>
      </c:valAx>
    </c:plotArea>
    <c:legend>
      <c:legendPos val="r"/>
      <c:overlay val="0"/>
      <c:txPr>
        <a:bodyPr/>
        <a:lstStyle/>
        <a:p>
          <a:pPr>
            <a:defRPr sz="1400"/>
          </a:pPr>
          <a:endParaRPr lang="es-ES"/>
        </a:p>
      </c:txPr>
    </c:legend>
    <c:plotVisOnly val="1"/>
    <c:dispBlanksAs val="gap"/>
    <c:showDLblsOverMax val="0"/>
  </c:chart>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9"/>
    </mc:Choice>
    <mc:Fallback>
      <c:style val="29"/>
    </mc:Fallback>
  </mc:AlternateContent>
  <c:chart>
    <c:title>
      <c:overlay val="0"/>
    </c:title>
    <c:autoTitleDeleted val="0"/>
    <c:plotArea>
      <c:layout/>
      <c:barChart>
        <c:barDir val="col"/>
        <c:grouping val="clustered"/>
        <c:varyColors val="0"/>
        <c:ser>
          <c:idx val="0"/>
          <c:order val="0"/>
          <c:tx>
            <c:strRef>
              <c:f>'P15'!$B$25</c:f>
              <c:strCache>
                <c:ptCount val="1"/>
                <c:pt idx="0">
                  <c:v>Muy de acuerdo + algo de acuerdo</c:v>
                </c:pt>
              </c:strCache>
            </c:strRef>
          </c:tx>
          <c:invertIfNegative val="0"/>
          <c:cat>
            <c:strRef>
              <c:f>'P15'!$C$19:$H$19</c:f>
              <c:strCache>
                <c:ptCount val="6"/>
                <c:pt idx="0">
                  <c:v>1º</c:v>
                </c:pt>
                <c:pt idx="1">
                  <c:v>2º</c:v>
                </c:pt>
                <c:pt idx="2">
                  <c:v>3º</c:v>
                </c:pt>
                <c:pt idx="3">
                  <c:v>4º</c:v>
                </c:pt>
                <c:pt idx="4">
                  <c:v>5º</c:v>
                </c:pt>
                <c:pt idx="5">
                  <c:v>6º</c:v>
                </c:pt>
              </c:strCache>
            </c:strRef>
          </c:cat>
          <c:val>
            <c:numRef>
              <c:f>'P15'!$C$25:$H$25</c:f>
              <c:numCache>
                <c:formatCode>0.0%</c:formatCode>
                <c:ptCount val="6"/>
                <c:pt idx="0">
                  <c:v>0.8</c:v>
                </c:pt>
                <c:pt idx="1">
                  <c:v>0.66666666666666663</c:v>
                </c:pt>
                <c:pt idx="2">
                  <c:v>0.46153846153846201</c:v>
                </c:pt>
                <c:pt idx="3">
                  <c:v>0.57142857142857251</c:v>
                </c:pt>
                <c:pt idx="4">
                  <c:v>0.61538461538461564</c:v>
                </c:pt>
                <c:pt idx="5">
                  <c:v>0.70370370370370372</c:v>
                </c:pt>
              </c:numCache>
            </c:numRef>
          </c:val>
        </c:ser>
        <c:dLbls>
          <c:showLegendKey val="0"/>
          <c:showVal val="0"/>
          <c:showCatName val="0"/>
          <c:showSerName val="0"/>
          <c:showPercent val="0"/>
          <c:showBubbleSize val="0"/>
        </c:dLbls>
        <c:gapWidth val="150"/>
        <c:axId val="38109568"/>
        <c:axId val="38111104"/>
      </c:barChart>
      <c:catAx>
        <c:axId val="38109568"/>
        <c:scaling>
          <c:orientation val="minMax"/>
        </c:scaling>
        <c:delete val="0"/>
        <c:axPos val="b"/>
        <c:majorTickMark val="out"/>
        <c:minorTickMark val="none"/>
        <c:tickLblPos val="nextTo"/>
        <c:crossAx val="38111104"/>
        <c:crosses val="autoZero"/>
        <c:auto val="1"/>
        <c:lblAlgn val="ctr"/>
        <c:lblOffset val="100"/>
        <c:noMultiLvlLbl val="0"/>
      </c:catAx>
      <c:valAx>
        <c:axId val="38111104"/>
        <c:scaling>
          <c:orientation val="minMax"/>
        </c:scaling>
        <c:delete val="0"/>
        <c:axPos val="l"/>
        <c:majorGridlines/>
        <c:numFmt formatCode="0.0%" sourceLinked="1"/>
        <c:majorTickMark val="out"/>
        <c:minorTickMark val="none"/>
        <c:tickLblPos val="nextTo"/>
        <c:crossAx val="38109568"/>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9"/>
    </mc:Choice>
    <mc:Fallback>
      <c:style val="29"/>
    </mc:Fallback>
  </mc:AlternateContent>
  <c:chart>
    <c:autoTitleDeleted val="1"/>
    <c:plotArea>
      <c:layout/>
      <c:barChart>
        <c:barDir val="col"/>
        <c:grouping val="clustered"/>
        <c:varyColors val="0"/>
        <c:ser>
          <c:idx val="0"/>
          <c:order val="0"/>
          <c:tx>
            <c:strRef>
              <c:f>'P2'!$L$20</c:f>
              <c:strCache>
                <c:ptCount val="1"/>
                <c:pt idx="0">
                  <c:v>TOTAL</c:v>
                </c:pt>
              </c:strCache>
            </c:strRef>
          </c:tx>
          <c:invertIfNegative val="0"/>
          <c:cat>
            <c:strRef>
              <c:f>'P2'!$D$21:$D$26</c:f>
              <c:strCache>
                <c:ptCount val="6"/>
                <c:pt idx="0">
                  <c:v>Más de 2 horas</c:v>
                </c:pt>
                <c:pt idx="1">
                  <c:v>Entre 1 hora y media y 2 horas</c:v>
                </c:pt>
                <c:pt idx="2">
                  <c:v>Entre 1 hora y 1 hora y media</c:v>
                </c:pt>
                <c:pt idx="3">
                  <c:v>Entre 30 y 60 minutos</c:v>
                </c:pt>
                <c:pt idx="4">
                  <c:v>Menos de 30 minutos</c:v>
                </c:pt>
                <c:pt idx="5">
                  <c:v>Nada</c:v>
                </c:pt>
              </c:strCache>
            </c:strRef>
          </c:cat>
          <c:val>
            <c:numRef>
              <c:f>'P2'!$L$21:$L$26</c:f>
              <c:numCache>
                <c:formatCode>0.0%</c:formatCode>
                <c:ptCount val="6"/>
                <c:pt idx="0">
                  <c:v>0.24175824175824201</c:v>
                </c:pt>
                <c:pt idx="1">
                  <c:v>0.28571428571428625</c:v>
                </c:pt>
                <c:pt idx="2">
                  <c:v>0.2637362637362638</c:v>
                </c:pt>
                <c:pt idx="3">
                  <c:v>0.13186813186813212</c:v>
                </c:pt>
                <c:pt idx="4">
                  <c:v>6.5934065934065936E-2</c:v>
                </c:pt>
                <c:pt idx="5">
                  <c:v>1.0989010989010993E-2</c:v>
                </c:pt>
              </c:numCache>
            </c:numRef>
          </c:val>
        </c:ser>
        <c:dLbls>
          <c:showLegendKey val="0"/>
          <c:showVal val="0"/>
          <c:showCatName val="0"/>
          <c:showSerName val="0"/>
          <c:showPercent val="0"/>
          <c:showBubbleSize val="0"/>
        </c:dLbls>
        <c:gapWidth val="150"/>
        <c:axId val="36885632"/>
        <c:axId val="36887168"/>
      </c:barChart>
      <c:catAx>
        <c:axId val="36885632"/>
        <c:scaling>
          <c:orientation val="minMax"/>
        </c:scaling>
        <c:delete val="0"/>
        <c:axPos val="b"/>
        <c:majorTickMark val="out"/>
        <c:minorTickMark val="none"/>
        <c:tickLblPos val="nextTo"/>
        <c:crossAx val="36887168"/>
        <c:crosses val="autoZero"/>
        <c:auto val="1"/>
        <c:lblAlgn val="ctr"/>
        <c:lblOffset val="100"/>
        <c:noMultiLvlLbl val="0"/>
      </c:catAx>
      <c:valAx>
        <c:axId val="36887168"/>
        <c:scaling>
          <c:orientation val="minMax"/>
        </c:scaling>
        <c:delete val="0"/>
        <c:axPos val="l"/>
        <c:majorGridlines/>
        <c:numFmt formatCode="0.0%" sourceLinked="1"/>
        <c:majorTickMark val="out"/>
        <c:minorTickMark val="none"/>
        <c:tickLblPos val="nextTo"/>
        <c:crossAx val="36885632"/>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7"/>
    </mc:Choice>
    <mc:Fallback>
      <c:style val="27"/>
    </mc:Fallback>
  </mc:AlternateContent>
  <c:chart>
    <c:title>
      <c:layout/>
      <c:overlay val="0"/>
    </c:title>
    <c:autoTitleDeleted val="0"/>
    <c:plotArea>
      <c:layout/>
      <c:barChart>
        <c:barDir val="col"/>
        <c:grouping val="clustered"/>
        <c:varyColors val="0"/>
        <c:ser>
          <c:idx val="0"/>
          <c:order val="0"/>
          <c:tx>
            <c:strRef>
              <c:f>'P2'!$D$28</c:f>
              <c:strCache>
                <c:ptCount val="1"/>
                <c:pt idx="0">
                  <c:v>Una hora o más</c:v>
                </c:pt>
              </c:strCache>
            </c:strRef>
          </c:tx>
          <c:invertIfNegative val="0"/>
          <c:cat>
            <c:strRef>
              <c:f>'P2'!$E$20:$J$20</c:f>
              <c:strCache>
                <c:ptCount val="6"/>
                <c:pt idx="0">
                  <c:v>1º</c:v>
                </c:pt>
                <c:pt idx="1">
                  <c:v>2º</c:v>
                </c:pt>
                <c:pt idx="2">
                  <c:v>3º</c:v>
                </c:pt>
                <c:pt idx="3">
                  <c:v>4º</c:v>
                </c:pt>
                <c:pt idx="4">
                  <c:v>5º</c:v>
                </c:pt>
                <c:pt idx="5">
                  <c:v>6º</c:v>
                </c:pt>
              </c:strCache>
            </c:strRef>
          </c:cat>
          <c:val>
            <c:numRef>
              <c:f>'P2'!$E$28:$J$28</c:f>
              <c:numCache>
                <c:formatCode>0.0%</c:formatCode>
                <c:ptCount val="6"/>
                <c:pt idx="0">
                  <c:v>0.2</c:v>
                </c:pt>
                <c:pt idx="1">
                  <c:v>0.1111111111111111</c:v>
                </c:pt>
                <c:pt idx="2">
                  <c:v>0.76923076923076927</c:v>
                </c:pt>
                <c:pt idx="3">
                  <c:v>0.73333333333333361</c:v>
                </c:pt>
                <c:pt idx="4">
                  <c:v>0.9285714285714286</c:v>
                </c:pt>
                <c:pt idx="5">
                  <c:v>1</c:v>
                </c:pt>
              </c:numCache>
            </c:numRef>
          </c:val>
        </c:ser>
        <c:dLbls>
          <c:showLegendKey val="0"/>
          <c:showVal val="0"/>
          <c:showCatName val="0"/>
          <c:showSerName val="0"/>
          <c:showPercent val="0"/>
          <c:showBubbleSize val="0"/>
        </c:dLbls>
        <c:gapWidth val="150"/>
        <c:axId val="36932224"/>
        <c:axId val="36942208"/>
      </c:barChart>
      <c:catAx>
        <c:axId val="36932224"/>
        <c:scaling>
          <c:orientation val="minMax"/>
        </c:scaling>
        <c:delete val="0"/>
        <c:axPos val="b"/>
        <c:majorTickMark val="out"/>
        <c:minorTickMark val="none"/>
        <c:tickLblPos val="nextTo"/>
        <c:crossAx val="36942208"/>
        <c:crosses val="autoZero"/>
        <c:auto val="1"/>
        <c:lblAlgn val="ctr"/>
        <c:lblOffset val="100"/>
        <c:noMultiLvlLbl val="0"/>
      </c:catAx>
      <c:valAx>
        <c:axId val="36942208"/>
        <c:scaling>
          <c:orientation val="minMax"/>
          <c:max val="1"/>
        </c:scaling>
        <c:delete val="0"/>
        <c:axPos val="l"/>
        <c:majorGridlines/>
        <c:numFmt formatCode="0.0%" sourceLinked="1"/>
        <c:majorTickMark val="out"/>
        <c:minorTickMark val="none"/>
        <c:tickLblPos val="nextTo"/>
        <c:crossAx val="36932224"/>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'P3'!$D$21</c:f>
              <c:strCache>
                <c:ptCount val="1"/>
                <c:pt idx="0">
                  <c:v>Cuenta con ayuda en casa (madre o padre)</c:v>
                </c:pt>
              </c:strCache>
            </c:strRef>
          </c:tx>
          <c:spPr>
            <a:solidFill>
              <a:srgbClr val="FFFF00"/>
            </a:solidFill>
          </c:spPr>
          <c:invertIfNegative val="0"/>
          <c:cat>
            <c:strRef>
              <c:f>'P3'!$E$20:$J$20</c:f>
              <c:strCache>
                <c:ptCount val="6"/>
                <c:pt idx="0">
                  <c:v>1º</c:v>
                </c:pt>
                <c:pt idx="1">
                  <c:v>2º</c:v>
                </c:pt>
                <c:pt idx="2">
                  <c:v>3º</c:v>
                </c:pt>
                <c:pt idx="3">
                  <c:v>4º</c:v>
                </c:pt>
                <c:pt idx="4">
                  <c:v>5º</c:v>
                </c:pt>
                <c:pt idx="5">
                  <c:v>6º</c:v>
                </c:pt>
              </c:strCache>
            </c:strRef>
          </c:cat>
          <c:val>
            <c:numRef>
              <c:f>'P3'!$E$21:$J$21</c:f>
              <c:numCache>
                <c:formatCode>0.0%</c:formatCode>
                <c:ptCount val="6"/>
                <c:pt idx="0">
                  <c:v>0.8</c:v>
                </c:pt>
                <c:pt idx="1">
                  <c:v>1</c:v>
                </c:pt>
                <c:pt idx="2">
                  <c:v>0.76923076923076927</c:v>
                </c:pt>
                <c:pt idx="3">
                  <c:v>0.8666666666666667</c:v>
                </c:pt>
                <c:pt idx="4">
                  <c:v>0.42857142857142855</c:v>
                </c:pt>
                <c:pt idx="5">
                  <c:v>0.57142857142857206</c:v>
                </c:pt>
              </c:numCache>
            </c:numRef>
          </c:val>
        </c:ser>
        <c:ser>
          <c:idx val="1"/>
          <c:order val="1"/>
          <c:tx>
            <c:strRef>
              <c:f>'P3'!$D$22</c:f>
              <c:strCache>
                <c:ptCount val="1"/>
                <c:pt idx="0">
                  <c:v>Con la ayuda de otro familiar</c:v>
                </c:pt>
              </c:strCache>
            </c:strRef>
          </c:tx>
          <c:invertIfNegative val="0"/>
          <c:cat>
            <c:strRef>
              <c:f>'P3'!$E$20:$J$20</c:f>
              <c:strCache>
                <c:ptCount val="6"/>
                <c:pt idx="0">
                  <c:v>1º</c:v>
                </c:pt>
                <c:pt idx="1">
                  <c:v>2º</c:v>
                </c:pt>
                <c:pt idx="2">
                  <c:v>3º</c:v>
                </c:pt>
                <c:pt idx="3">
                  <c:v>4º</c:v>
                </c:pt>
                <c:pt idx="4">
                  <c:v>5º</c:v>
                </c:pt>
                <c:pt idx="5">
                  <c:v>6º</c:v>
                </c:pt>
              </c:strCache>
            </c:strRef>
          </c:cat>
          <c:val>
            <c:numRef>
              <c:f>'P3'!$E$22:$J$22</c:f>
              <c:numCache>
                <c:formatCode>0.0%</c:formatCode>
                <c:ptCount val="6"/>
                <c:pt idx="0">
                  <c:v>0</c:v>
                </c:pt>
                <c:pt idx="1">
                  <c:v>0</c:v>
                </c:pt>
                <c:pt idx="2">
                  <c:v>0</c:v>
                </c:pt>
                <c:pt idx="3">
                  <c:v>0</c:v>
                </c:pt>
                <c:pt idx="4">
                  <c:v>0</c:v>
                </c:pt>
                <c:pt idx="5">
                  <c:v>0</c:v>
                </c:pt>
              </c:numCache>
            </c:numRef>
          </c:val>
        </c:ser>
        <c:ser>
          <c:idx val="2"/>
          <c:order val="2"/>
          <c:tx>
            <c:strRef>
              <c:f>'P3'!$D$23</c:f>
              <c:strCache>
                <c:ptCount val="1"/>
                <c:pt idx="0">
                  <c:v>Ayuda externa con coste económico</c:v>
                </c:pt>
              </c:strCache>
            </c:strRef>
          </c:tx>
          <c:invertIfNegative val="0"/>
          <c:cat>
            <c:strRef>
              <c:f>'P3'!$E$20:$J$20</c:f>
              <c:strCache>
                <c:ptCount val="6"/>
                <c:pt idx="0">
                  <c:v>1º</c:v>
                </c:pt>
                <c:pt idx="1">
                  <c:v>2º</c:v>
                </c:pt>
                <c:pt idx="2">
                  <c:v>3º</c:v>
                </c:pt>
                <c:pt idx="3">
                  <c:v>4º</c:v>
                </c:pt>
                <c:pt idx="4">
                  <c:v>5º</c:v>
                </c:pt>
                <c:pt idx="5">
                  <c:v>6º</c:v>
                </c:pt>
              </c:strCache>
            </c:strRef>
          </c:cat>
          <c:val>
            <c:numRef>
              <c:f>'P3'!$E$23:$J$23</c:f>
              <c:numCache>
                <c:formatCode>0.0%</c:formatCode>
                <c:ptCount val="6"/>
                <c:pt idx="0">
                  <c:v>0</c:v>
                </c:pt>
                <c:pt idx="1">
                  <c:v>0</c:v>
                </c:pt>
                <c:pt idx="2">
                  <c:v>0</c:v>
                </c:pt>
                <c:pt idx="3">
                  <c:v>0</c:v>
                </c:pt>
                <c:pt idx="4">
                  <c:v>0</c:v>
                </c:pt>
                <c:pt idx="5">
                  <c:v>3.5714285714285712E-2</c:v>
                </c:pt>
              </c:numCache>
            </c:numRef>
          </c:val>
        </c:ser>
        <c:ser>
          <c:idx val="3"/>
          <c:order val="3"/>
          <c:tx>
            <c:strRef>
              <c:f>'P3'!$D$24</c:f>
              <c:strCache>
                <c:ptCount val="1"/>
                <c:pt idx="0">
                  <c:v>No cuenta con ninguna ayuda</c:v>
                </c:pt>
              </c:strCache>
            </c:strRef>
          </c:tx>
          <c:invertIfNegative val="0"/>
          <c:cat>
            <c:strRef>
              <c:f>'P3'!$E$20:$J$20</c:f>
              <c:strCache>
                <c:ptCount val="6"/>
                <c:pt idx="0">
                  <c:v>1º</c:v>
                </c:pt>
                <c:pt idx="1">
                  <c:v>2º</c:v>
                </c:pt>
                <c:pt idx="2">
                  <c:v>3º</c:v>
                </c:pt>
                <c:pt idx="3">
                  <c:v>4º</c:v>
                </c:pt>
                <c:pt idx="4">
                  <c:v>5º</c:v>
                </c:pt>
                <c:pt idx="5">
                  <c:v>6º</c:v>
                </c:pt>
              </c:strCache>
            </c:strRef>
          </c:cat>
          <c:val>
            <c:numRef>
              <c:f>'P3'!$E$24:$J$24</c:f>
              <c:numCache>
                <c:formatCode>0.0%</c:formatCode>
                <c:ptCount val="6"/>
                <c:pt idx="0">
                  <c:v>0.1</c:v>
                </c:pt>
                <c:pt idx="1">
                  <c:v>0</c:v>
                </c:pt>
                <c:pt idx="2">
                  <c:v>7.6923076923076927E-2</c:v>
                </c:pt>
                <c:pt idx="3">
                  <c:v>0</c:v>
                </c:pt>
                <c:pt idx="4">
                  <c:v>0.21428571428571427</c:v>
                </c:pt>
                <c:pt idx="5">
                  <c:v>0.25</c:v>
                </c:pt>
              </c:numCache>
            </c:numRef>
          </c:val>
        </c:ser>
        <c:ser>
          <c:idx val="4"/>
          <c:order val="4"/>
          <c:tx>
            <c:strRef>
              <c:f>'P3'!$D$25</c:f>
              <c:strCache>
                <c:ptCount val="1"/>
                <c:pt idx="0">
                  <c:v>Ayuda en casa+otro familiar</c:v>
                </c:pt>
              </c:strCache>
            </c:strRef>
          </c:tx>
          <c:invertIfNegative val="0"/>
          <c:cat>
            <c:strRef>
              <c:f>'P3'!$E$20:$J$20</c:f>
              <c:strCache>
                <c:ptCount val="6"/>
                <c:pt idx="0">
                  <c:v>1º</c:v>
                </c:pt>
                <c:pt idx="1">
                  <c:v>2º</c:v>
                </c:pt>
                <c:pt idx="2">
                  <c:v>3º</c:v>
                </c:pt>
                <c:pt idx="3">
                  <c:v>4º</c:v>
                </c:pt>
                <c:pt idx="4">
                  <c:v>5º</c:v>
                </c:pt>
                <c:pt idx="5">
                  <c:v>6º</c:v>
                </c:pt>
              </c:strCache>
            </c:strRef>
          </c:cat>
          <c:val>
            <c:numRef>
              <c:f>'P3'!$E$25:$J$25</c:f>
              <c:numCache>
                <c:formatCode>0.0%</c:formatCode>
                <c:ptCount val="6"/>
                <c:pt idx="0">
                  <c:v>0.1</c:v>
                </c:pt>
                <c:pt idx="1">
                  <c:v>0</c:v>
                </c:pt>
                <c:pt idx="2">
                  <c:v>0.15384615384615408</c:v>
                </c:pt>
                <c:pt idx="3">
                  <c:v>6.666666666666668E-2</c:v>
                </c:pt>
                <c:pt idx="4">
                  <c:v>0.14285714285714302</c:v>
                </c:pt>
                <c:pt idx="5">
                  <c:v>7.1428571428571425E-2</c:v>
                </c:pt>
              </c:numCache>
            </c:numRef>
          </c:val>
        </c:ser>
        <c:ser>
          <c:idx val="5"/>
          <c:order val="5"/>
          <c:tx>
            <c:strRef>
              <c:f>'P3'!$D$26</c:f>
              <c:strCache>
                <c:ptCount val="1"/>
                <c:pt idx="0">
                  <c:v>Ayuda en casa+ayuda externa con coste</c:v>
                </c:pt>
              </c:strCache>
            </c:strRef>
          </c:tx>
          <c:invertIfNegative val="0"/>
          <c:cat>
            <c:strRef>
              <c:f>'P3'!$E$20:$J$20</c:f>
              <c:strCache>
                <c:ptCount val="6"/>
                <c:pt idx="0">
                  <c:v>1º</c:v>
                </c:pt>
                <c:pt idx="1">
                  <c:v>2º</c:v>
                </c:pt>
                <c:pt idx="2">
                  <c:v>3º</c:v>
                </c:pt>
                <c:pt idx="3">
                  <c:v>4º</c:v>
                </c:pt>
                <c:pt idx="4">
                  <c:v>5º</c:v>
                </c:pt>
                <c:pt idx="5">
                  <c:v>6º</c:v>
                </c:pt>
              </c:strCache>
            </c:strRef>
          </c:cat>
          <c:val>
            <c:numRef>
              <c:f>'P3'!$E$26:$J$26</c:f>
              <c:numCache>
                <c:formatCode>0.0%</c:formatCode>
                <c:ptCount val="6"/>
                <c:pt idx="0">
                  <c:v>0</c:v>
                </c:pt>
                <c:pt idx="1">
                  <c:v>0</c:v>
                </c:pt>
                <c:pt idx="2">
                  <c:v>0</c:v>
                </c:pt>
                <c:pt idx="3">
                  <c:v>6.666666666666668E-2</c:v>
                </c:pt>
                <c:pt idx="4">
                  <c:v>0.21428571428571427</c:v>
                </c:pt>
                <c:pt idx="5">
                  <c:v>7.1428571428571425E-2</c:v>
                </c:pt>
              </c:numCache>
            </c:numRef>
          </c:val>
        </c:ser>
        <c:dLbls>
          <c:showLegendKey val="0"/>
          <c:showVal val="0"/>
          <c:showCatName val="0"/>
          <c:showSerName val="0"/>
          <c:showPercent val="0"/>
          <c:showBubbleSize val="0"/>
        </c:dLbls>
        <c:gapWidth val="150"/>
        <c:axId val="36979456"/>
        <c:axId val="36980992"/>
      </c:barChart>
      <c:catAx>
        <c:axId val="36979456"/>
        <c:scaling>
          <c:orientation val="minMax"/>
        </c:scaling>
        <c:delete val="0"/>
        <c:axPos val="b"/>
        <c:majorTickMark val="out"/>
        <c:minorTickMark val="none"/>
        <c:tickLblPos val="nextTo"/>
        <c:crossAx val="36980992"/>
        <c:crosses val="autoZero"/>
        <c:auto val="1"/>
        <c:lblAlgn val="ctr"/>
        <c:lblOffset val="100"/>
        <c:noMultiLvlLbl val="0"/>
      </c:catAx>
      <c:valAx>
        <c:axId val="36980992"/>
        <c:scaling>
          <c:orientation val="minMax"/>
          <c:max val="1"/>
        </c:scaling>
        <c:delete val="0"/>
        <c:axPos val="l"/>
        <c:majorGridlines/>
        <c:numFmt formatCode="0.0%" sourceLinked="1"/>
        <c:majorTickMark val="out"/>
        <c:minorTickMark val="none"/>
        <c:tickLblPos val="nextTo"/>
        <c:crossAx val="36979456"/>
        <c:crosses val="autoZero"/>
        <c:crossBetween val="between"/>
      </c:valAx>
    </c:plotArea>
    <c:legend>
      <c:legendPos val="r"/>
      <c:layout>
        <c:manualLayout>
          <c:xMode val="edge"/>
          <c:yMode val="edge"/>
          <c:x val="0.75881244531933512"/>
          <c:y val="0.20886687806558113"/>
          <c:w val="0.23285422134733172"/>
          <c:h val="0.66673079892162801"/>
        </c:manualLayout>
      </c:layout>
      <c:overlay val="0"/>
      <c:txPr>
        <a:bodyPr/>
        <a:lstStyle/>
        <a:p>
          <a:pPr>
            <a:defRPr sz="1200"/>
          </a:pPr>
          <a:endParaRPr lang="es-ES"/>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30"/>
    </mc:Choice>
    <mc:Fallback>
      <c:style val="30"/>
    </mc:Fallback>
  </mc:AlternateContent>
  <c:chart>
    <c:autoTitleDeleted val="1"/>
    <c:plotArea>
      <c:layout/>
      <c:barChart>
        <c:barDir val="col"/>
        <c:grouping val="clustered"/>
        <c:varyColors val="0"/>
        <c:ser>
          <c:idx val="0"/>
          <c:order val="0"/>
          <c:tx>
            <c:strRef>
              <c:f>'P3'!$D$28</c:f>
              <c:strCache>
                <c:ptCount val="1"/>
                <c:pt idx="0">
                  <c:v>Con ayuda</c:v>
                </c:pt>
              </c:strCache>
            </c:strRef>
          </c:tx>
          <c:invertIfNegative val="0"/>
          <c:cat>
            <c:strRef>
              <c:f>'P3'!$E$20:$J$20</c:f>
              <c:strCache>
                <c:ptCount val="6"/>
                <c:pt idx="0">
                  <c:v>1º</c:v>
                </c:pt>
                <c:pt idx="1">
                  <c:v>2º</c:v>
                </c:pt>
                <c:pt idx="2">
                  <c:v>3º</c:v>
                </c:pt>
                <c:pt idx="3">
                  <c:v>4º</c:v>
                </c:pt>
                <c:pt idx="4">
                  <c:v>5º</c:v>
                </c:pt>
                <c:pt idx="5">
                  <c:v>6º</c:v>
                </c:pt>
              </c:strCache>
            </c:strRef>
          </c:cat>
          <c:val>
            <c:numRef>
              <c:f>'P3'!$E$28:$J$28</c:f>
              <c:numCache>
                <c:formatCode>0.0%</c:formatCode>
                <c:ptCount val="6"/>
                <c:pt idx="0">
                  <c:v>0.9</c:v>
                </c:pt>
                <c:pt idx="1">
                  <c:v>1</c:v>
                </c:pt>
                <c:pt idx="2">
                  <c:v>0.92307692307692257</c:v>
                </c:pt>
                <c:pt idx="3">
                  <c:v>1</c:v>
                </c:pt>
                <c:pt idx="4">
                  <c:v>0.78571428571428559</c:v>
                </c:pt>
                <c:pt idx="5">
                  <c:v>0.75000000000000056</c:v>
                </c:pt>
              </c:numCache>
            </c:numRef>
          </c:val>
        </c:ser>
        <c:dLbls>
          <c:showLegendKey val="0"/>
          <c:showVal val="0"/>
          <c:showCatName val="0"/>
          <c:showSerName val="0"/>
          <c:showPercent val="0"/>
          <c:showBubbleSize val="0"/>
        </c:dLbls>
        <c:gapWidth val="150"/>
        <c:axId val="37002240"/>
        <c:axId val="37290752"/>
      </c:barChart>
      <c:catAx>
        <c:axId val="37002240"/>
        <c:scaling>
          <c:orientation val="minMax"/>
        </c:scaling>
        <c:delete val="0"/>
        <c:axPos val="b"/>
        <c:majorTickMark val="out"/>
        <c:minorTickMark val="none"/>
        <c:tickLblPos val="nextTo"/>
        <c:crossAx val="37290752"/>
        <c:crosses val="autoZero"/>
        <c:auto val="1"/>
        <c:lblAlgn val="ctr"/>
        <c:lblOffset val="100"/>
        <c:noMultiLvlLbl val="0"/>
      </c:catAx>
      <c:valAx>
        <c:axId val="37290752"/>
        <c:scaling>
          <c:orientation val="minMax"/>
          <c:max val="1"/>
        </c:scaling>
        <c:delete val="0"/>
        <c:axPos val="l"/>
        <c:majorGridlines/>
        <c:numFmt formatCode="0.0%" sourceLinked="1"/>
        <c:majorTickMark val="out"/>
        <c:minorTickMark val="none"/>
        <c:tickLblPos val="nextTo"/>
        <c:crossAx val="37002240"/>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'P11'!$B$20</c:f>
              <c:strCache>
                <c:ptCount val="1"/>
                <c:pt idx="0">
                  <c:v>Muy en desacuerdo</c:v>
                </c:pt>
              </c:strCache>
            </c:strRef>
          </c:tx>
          <c:invertIfNegative val="0"/>
          <c:cat>
            <c:strRef>
              <c:f>'P11'!$C$19:$H$19</c:f>
              <c:strCache>
                <c:ptCount val="6"/>
                <c:pt idx="0">
                  <c:v>1º</c:v>
                </c:pt>
                <c:pt idx="1">
                  <c:v>2º</c:v>
                </c:pt>
                <c:pt idx="2">
                  <c:v>3º</c:v>
                </c:pt>
                <c:pt idx="3">
                  <c:v>4º</c:v>
                </c:pt>
                <c:pt idx="4">
                  <c:v>5º</c:v>
                </c:pt>
                <c:pt idx="5">
                  <c:v>6º</c:v>
                </c:pt>
              </c:strCache>
            </c:strRef>
          </c:cat>
          <c:val>
            <c:numRef>
              <c:f>'P11'!$C$20:$H$20</c:f>
              <c:numCache>
                <c:formatCode>0.0%</c:formatCode>
                <c:ptCount val="6"/>
                <c:pt idx="0">
                  <c:v>0</c:v>
                </c:pt>
                <c:pt idx="1">
                  <c:v>0.33333333333333331</c:v>
                </c:pt>
                <c:pt idx="2">
                  <c:v>0.30769230769230782</c:v>
                </c:pt>
                <c:pt idx="3">
                  <c:v>0.2</c:v>
                </c:pt>
                <c:pt idx="4">
                  <c:v>0.21428571428571427</c:v>
                </c:pt>
                <c:pt idx="5">
                  <c:v>0.10714285714285714</c:v>
                </c:pt>
              </c:numCache>
            </c:numRef>
          </c:val>
        </c:ser>
        <c:ser>
          <c:idx val="1"/>
          <c:order val="1"/>
          <c:tx>
            <c:strRef>
              <c:f>'P11'!$B$21</c:f>
              <c:strCache>
                <c:ptCount val="1"/>
                <c:pt idx="0">
                  <c:v>Algo en desacuerdo</c:v>
                </c:pt>
              </c:strCache>
            </c:strRef>
          </c:tx>
          <c:invertIfNegative val="0"/>
          <c:cat>
            <c:strRef>
              <c:f>'P11'!$C$19:$H$19</c:f>
              <c:strCache>
                <c:ptCount val="6"/>
                <c:pt idx="0">
                  <c:v>1º</c:v>
                </c:pt>
                <c:pt idx="1">
                  <c:v>2º</c:v>
                </c:pt>
                <c:pt idx="2">
                  <c:v>3º</c:v>
                </c:pt>
                <c:pt idx="3">
                  <c:v>4º</c:v>
                </c:pt>
                <c:pt idx="4">
                  <c:v>5º</c:v>
                </c:pt>
                <c:pt idx="5">
                  <c:v>6º</c:v>
                </c:pt>
              </c:strCache>
            </c:strRef>
          </c:cat>
          <c:val>
            <c:numRef>
              <c:f>'P11'!$C$21:$H$21</c:f>
              <c:numCache>
                <c:formatCode>0.0%</c:formatCode>
                <c:ptCount val="6"/>
                <c:pt idx="0">
                  <c:v>0.33333333333333331</c:v>
                </c:pt>
                <c:pt idx="1">
                  <c:v>0.1111111111111111</c:v>
                </c:pt>
                <c:pt idx="2">
                  <c:v>0.23076923076923131</c:v>
                </c:pt>
                <c:pt idx="3">
                  <c:v>6.666666666666668E-2</c:v>
                </c:pt>
                <c:pt idx="4">
                  <c:v>0.14285714285714324</c:v>
                </c:pt>
                <c:pt idx="5">
                  <c:v>3.5714285714285712E-2</c:v>
                </c:pt>
              </c:numCache>
            </c:numRef>
          </c:val>
        </c:ser>
        <c:ser>
          <c:idx val="2"/>
          <c:order val="2"/>
          <c:tx>
            <c:strRef>
              <c:f>'P11'!$B$22</c:f>
              <c:strCache>
                <c:ptCount val="1"/>
                <c:pt idx="0">
                  <c:v>Algo de acuerdo</c:v>
                </c:pt>
              </c:strCache>
            </c:strRef>
          </c:tx>
          <c:invertIfNegative val="0"/>
          <c:cat>
            <c:strRef>
              <c:f>'P11'!$C$19:$H$19</c:f>
              <c:strCache>
                <c:ptCount val="6"/>
                <c:pt idx="0">
                  <c:v>1º</c:v>
                </c:pt>
                <c:pt idx="1">
                  <c:v>2º</c:v>
                </c:pt>
                <c:pt idx="2">
                  <c:v>3º</c:v>
                </c:pt>
                <c:pt idx="3">
                  <c:v>4º</c:v>
                </c:pt>
                <c:pt idx="4">
                  <c:v>5º</c:v>
                </c:pt>
                <c:pt idx="5">
                  <c:v>6º</c:v>
                </c:pt>
              </c:strCache>
            </c:strRef>
          </c:cat>
          <c:val>
            <c:numRef>
              <c:f>'P11'!$C$22:$H$22</c:f>
              <c:numCache>
                <c:formatCode>0.0%</c:formatCode>
                <c:ptCount val="6"/>
                <c:pt idx="0">
                  <c:v>0.22222222222222221</c:v>
                </c:pt>
                <c:pt idx="1">
                  <c:v>0.44444444444444442</c:v>
                </c:pt>
                <c:pt idx="2">
                  <c:v>0.15384615384615427</c:v>
                </c:pt>
                <c:pt idx="3">
                  <c:v>0.53333333333333333</c:v>
                </c:pt>
                <c:pt idx="4">
                  <c:v>0.57142857142857284</c:v>
                </c:pt>
                <c:pt idx="5">
                  <c:v>0.5</c:v>
                </c:pt>
              </c:numCache>
            </c:numRef>
          </c:val>
        </c:ser>
        <c:ser>
          <c:idx val="3"/>
          <c:order val="3"/>
          <c:tx>
            <c:strRef>
              <c:f>'P11'!$B$23</c:f>
              <c:strCache>
                <c:ptCount val="1"/>
                <c:pt idx="0">
                  <c:v>Muy de acuerdo</c:v>
                </c:pt>
              </c:strCache>
            </c:strRef>
          </c:tx>
          <c:invertIfNegative val="0"/>
          <c:cat>
            <c:strRef>
              <c:f>'P11'!$C$19:$H$19</c:f>
              <c:strCache>
                <c:ptCount val="6"/>
                <c:pt idx="0">
                  <c:v>1º</c:v>
                </c:pt>
                <c:pt idx="1">
                  <c:v>2º</c:v>
                </c:pt>
                <c:pt idx="2">
                  <c:v>3º</c:v>
                </c:pt>
                <c:pt idx="3">
                  <c:v>4º</c:v>
                </c:pt>
                <c:pt idx="4">
                  <c:v>5º</c:v>
                </c:pt>
                <c:pt idx="5">
                  <c:v>6º</c:v>
                </c:pt>
              </c:strCache>
            </c:strRef>
          </c:cat>
          <c:val>
            <c:numRef>
              <c:f>'P11'!$C$23:$H$23</c:f>
              <c:numCache>
                <c:formatCode>0.0%</c:formatCode>
                <c:ptCount val="6"/>
                <c:pt idx="0">
                  <c:v>0.44444444444444442</c:v>
                </c:pt>
                <c:pt idx="1">
                  <c:v>0.1111111111111111</c:v>
                </c:pt>
                <c:pt idx="2">
                  <c:v>0.30769230769230782</c:v>
                </c:pt>
                <c:pt idx="3">
                  <c:v>0.2</c:v>
                </c:pt>
                <c:pt idx="4">
                  <c:v>7.1428571428571425E-2</c:v>
                </c:pt>
                <c:pt idx="5">
                  <c:v>0.35714285714285804</c:v>
                </c:pt>
              </c:numCache>
            </c:numRef>
          </c:val>
        </c:ser>
        <c:dLbls>
          <c:showLegendKey val="0"/>
          <c:showVal val="0"/>
          <c:showCatName val="0"/>
          <c:showSerName val="0"/>
          <c:showPercent val="0"/>
          <c:showBubbleSize val="0"/>
        </c:dLbls>
        <c:gapWidth val="150"/>
        <c:axId val="37313536"/>
        <c:axId val="37315328"/>
      </c:barChart>
      <c:catAx>
        <c:axId val="37313536"/>
        <c:scaling>
          <c:orientation val="minMax"/>
        </c:scaling>
        <c:delete val="0"/>
        <c:axPos val="b"/>
        <c:majorTickMark val="out"/>
        <c:minorTickMark val="none"/>
        <c:tickLblPos val="nextTo"/>
        <c:crossAx val="37315328"/>
        <c:crosses val="autoZero"/>
        <c:auto val="1"/>
        <c:lblAlgn val="ctr"/>
        <c:lblOffset val="100"/>
        <c:noMultiLvlLbl val="0"/>
      </c:catAx>
      <c:valAx>
        <c:axId val="37315328"/>
        <c:scaling>
          <c:orientation val="minMax"/>
        </c:scaling>
        <c:delete val="0"/>
        <c:axPos val="l"/>
        <c:majorGridlines/>
        <c:numFmt formatCode="0.0%" sourceLinked="1"/>
        <c:majorTickMark val="out"/>
        <c:minorTickMark val="none"/>
        <c:tickLblPos val="nextTo"/>
        <c:crossAx val="37313536"/>
        <c:crosses val="autoZero"/>
        <c:crossBetween val="between"/>
      </c:valAx>
    </c:plotArea>
    <c:legend>
      <c:legendPos val="r"/>
      <c:overlay val="0"/>
      <c:txPr>
        <a:bodyPr/>
        <a:lstStyle/>
        <a:p>
          <a:pPr>
            <a:defRPr sz="1400"/>
          </a:pPr>
          <a:endParaRPr lang="es-ES"/>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31"/>
    </mc:Choice>
    <mc:Fallback>
      <c:style val="31"/>
    </mc:Fallback>
  </mc:AlternateContent>
  <c:chart>
    <c:title>
      <c:overlay val="0"/>
    </c:title>
    <c:autoTitleDeleted val="0"/>
    <c:plotArea>
      <c:layout/>
      <c:barChart>
        <c:barDir val="col"/>
        <c:grouping val="clustered"/>
        <c:varyColors val="0"/>
        <c:ser>
          <c:idx val="0"/>
          <c:order val="0"/>
          <c:tx>
            <c:strRef>
              <c:f>'P11'!$B$25</c:f>
              <c:strCache>
                <c:ptCount val="1"/>
                <c:pt idx="0">
                  <c:v>Muy de acuerdo + Algo de acuerdo</c:v>
                </c:pt>
              </c:strCache>
            </c:strRef>
          </c:tx>
          <c:invertIfNegative val="0"/>
          <c:cat>
            <c:strRef>
              <c:f>'P11'!$C$19:$H$19</c:f>
              <c:strCache>
                <c:ptCount val="6"/>
                <c:pt idx="0">
                  <c:v>1º</c:v>
                </c:pt>
                <c:pt idx="1">
                  <c:v>2º</c:v>
                </c:pt>
                <c:pt idx="2">
                  <c:v>3º</c:v>
                </c:pt>
                <c:pt idx="3">
                  <c:v>4º</c:v>
                </c:pt>
                <c:pt idx="4">
                  <c:v>5º</c:v>
                </c:pt>
                <c:pt idx="5">
                  <c:v>6º</c:v>
                </c:pt>
              </c:strCache>
            </c:strRef>
          </c:cat>
          <c:val>
            <c:numRef>
              <c:f>'P11'!$C$25:$H$25</c:f>
              <c:numCache>
                <c:formatCode>0.0%</c:formatCode>
                <c:ptCount val="6"/>
                <c:pt idx="0">
                  <c:v>0.66666666666666663</c:v>
                </c:pt>
                <c:pt idx="1">
                  <c:v>0.55555555555555569</c:v>
                </c:pt>
                <c:pt idx="2">
                  <c:v>0.4615384615384619</c:v>
                </c:pt>
                <c:pt idx="3">
                  <c:v>0.73333333333333361</c:v>
                </c:pt>
                <c:pt idx="4">
                  <c:v>0.64285714285714279</c:v>
                </c:pt>
                <c:pt idx="5">
                  <c:v>0.85714285714285765</c:v>
                </c:pt>
              </c:numCache>
            </c:numRef>
          </c:val>
        </c:ser>
        <c:dLbls>
          <c:showLegendKey val="0"/>
          <c:showVal val="0"/>
          <c:showCatName val="0"/>
          <c:showSerName val="0"/>
          <c:showPercent val="0"/>
          <c:showBubbleSize val="0"/>
        </c:dLbls>
        <c:gapWidth val="150"/>
        <c:axId val="37348480"/>
        <c:axId val="37350016"/>
      </c:barChart>
      <c:catAx>
        <c:axId val="37348480"/>
        <c:scaling>
          <c:orientation val="minMax"/>
        </c:scaling>
        <c:delete val="0"/>
        <c:axPos val="b"/>
        <c:majorTickMark val="out"/>
        <c:minorTickMark val="none"/>
        <c:tickLblPos val="nextTo"/>
        <c:crossAx val="37350016"/>
        <c:crosses val="autoZero"/>
        <c:auto val="1"/>
        <c:lblAlgn val="ctr"/>
        <c:lblOffset val="100"/>
        <c:noMultiLvlLbl val="0"/>
      </c:catAx>
      <c:valAx>
        <c:axId val="37350016"/>
        <c:scaling>
          <c:orientation val="minMax"/>
        </c:scaling>
        <c:delete val="0"/>
        <c:axPos val="l"/>
        <c:majorGridlines/>
        <c:numFmt formatCode="0.0%" sourceLinked="1"/>
        <c:majorTickMark val="out"/>
        <c:minorTickMark val="none"/>
        <c:tickLblPos val="nextTo"/>
        <c:crossAx val="37348480"/>
        <c:crosses val="autoZero"/>
        <c:crossBetween val="between"/>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0.77686</cdr:x>
      <cdr:y>0.77778</cdr:y>
    </cdr:from>
    <cdr:to>
      <cdr:x>0.99174</cdr:x>
      <cdr:y>0.95415</cdr:y>
    </cdr:to>
    <cdr:sp macro="" textlink="">
      <cdr:nvSpPr>
        <cdr:cNvPr id="2" name="1 CuadroTexto"/>
        <cdr:cNvSpPr txBox="1"/>
      </cdr:nvSpPr>
      <cdr:spPr>
        <a:xfrm xmlns:a="http://schemas.openxmlformats.org/drawingml/2006/main">
          <a:off x="6768752" y="4032448"/>
          <a:ext cx="1872208"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s-ES" sz="2000" b="1" dirty="0" smtClean="0"/>
            <a:t>* </a:t>
          </a:r>
          <a:r>
            <a:rPr lang="es-ES" sz="1100" dirty="0" smtClean="0"/>
            <a:t>No se discrimina entre ocio </a:t>
          </a:r>
        </a:p>
        <a:p xmlns:a="http://schemas.openxmlformats.org/drawingml/2006/main">
          <a:r>
            <a:rPr lang="es-ES" sz="1100" dirty="0" smtClean="0"/>
            <a:t>y actividades extraescolares</a:t>
          </a:r>
        </a:p>
        <a:p xmlns:a="http://schemas.openxmlformats.org/drawingml/2006/main">
          <a:endParaRPr lang="es-E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0FED66D1-E8B6-4CB8-B1FB-E868B0C3892E}" type="datetimeFigureOut">
              <a:rPr lang="es-ES" smtClean="0"/>
              <a:pPr/>
              <a:t>11/04/2016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76575D2-190B-4027-A4E1-14915ECA8F0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FED66D1-E8B6-4CB8-B1FB-E868B0C3892E}" type="datetimeFigureOut">
              <a:rPr lang="es-ES" smtClean="0"/>
              <a:pPr/>
              <a:t>11/04/2016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76575D2-190B-4027-A4E1-14915ECA8F0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FED66D1-E8B6-4CB8-B1FB-E868B0C3892E}" type="datetimeFigureOut">
              <a:rPr lang="es-ES" smtClean="0"/>
              <a:pPr/>
              <a:t>11/04/2016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76575D2-190B-4027-A4E1-14915ECA8F0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FED66D1-E8B6-4CB8-B1FB-E868B0C3892E}" type="datetimeFigureOut">
              <a:rPr lang="es-ES" smtClean="0"/>
              <a:pPr/>
              <a:t>11/04/2016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76575D2-190B-4027-A4E1-14915ECA8F0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ED66D1-E8B6-4CB8-B1FB-E868B0C3892E}" type="datetimeFigureOut">
              <a:rPr lang="es-ES" smtClean="0"/>
              <a:pPr/>
              <a:t>11/04/2016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76575D2-190B-4027-A4E1-14915ECA8F0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FED66D1-E8B6-4CB8-B1FB-E868B0C3892E}" type="datetimeFigureOut">
              <a:rPr lang="es-ES" smtClean="0"/>
              <a:pPr/>
              <a:t>11/04/2016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76575D2-190B-4027-A4E1-14915ECA8F0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FED66D1-E8B6-4CB8-B1FB-E868B0C3892E}" type="datetimeFigureOut">
              <a:rPr lang="es-ES" smtClean="0"/>
              <a:pPr/>
              <a:t>11/04/2016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76575D2-190B-4027-A4E1-14915ECA8F0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FED66D1-E8B6-4CB8-B1FB-E868B0C3892E}" type="datetimeFigureOut">
              <a:rPr lang="es-ES" smtClean="0"/>
              <a:pPr/>
              <a:t>11/04/2016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76575D2-190B-4027-A4E1-14915ECA8F0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ED66D1-E8B6-4CB8-B1FB-E868B0C3892E}" type="datetimeFigureOut">
              <a:rPr lang="es-ES" smtClean="0"/>
              <a:pPr/>
              <a:t>11/04/2016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76575D2-190B-4027-A4E1-14915ECA8F0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ED66D1-E8B6-4CB8-B1FB-E868B0C3892E}" type="datetimeFigureOut">
              <a:rPr lang="es-ES" smtClean="0"/>
              <a:pPr/>
              <a:t>11/04/2016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76575D2-190B-4027-A4E1-14915ECA8F0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ED66D1-E8B6-4CB8-B1FB-E868B0C3892E}" type="datetimeFigureOut">
              <a:rPr lang="es-ES" smtClean="0"/>
              <a:pPr/>
              <a:t>11/04/2016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76575D2-190B-4027-A4E1-14915ECA8F0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1000">
              <a:srgbClr val="92D050">
                <a:alpha val="16000"/>
              </a:srgb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ED66D1-E8B6-4CB8-B1FB-E868B0C3892E}" type="datetimeFigureOut">
              <a:rPr lang="es-ES" smtClean="0"/>
              <a:pPr/>
              <a:t>11/04/2016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6575D2-190B-4027-A4E1-14915ECA8F0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5.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goo.gl/Ct2R02" TargetMode="External"/><Relationship Id="rId2" Type="http://schemas.openxmlformats.org/officeDocument/2006/relationships/hyperlink" Target="http://www.oecd-ilibrary.org/education/pisa-in-focus_22260919" TargetMode="External"/><Relationship Id="rId1" Type="http://schemas.openxmlformats.org/officeDocument/2006/relationships/slideLayout" Target="../slideLayouts/slideLayout2.xml"/><Relationship Id="rId4" Type="http://schemas.openxmlformats.org/officeDocument/2006/relationships/hyperlink" Target="http://www.elmundo.es/sociedad/2016/03/15/56e7f28946163f00378b4572.html" TargetMode="Externa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1268760"/>
            <a:ext cx="7772400" cy="1470025"/>
          </a:xfrm>
        </p:spPr>
        <p:txBody>
          <a:bodyPr>
            <a:normAutofit fontScale="90000"/>
          </a:bodyPr>
          <a:lstStyle/>
          <a:p>
            <a:r>
              <a:rPr lang="es-ES" b="1" dirty="0" smtClean="0"/>
              <a:t>ANÁLISIS ENCUESTAS SOBRE LOS DEBERES ESCOLARES EN CEIP JUAN GRIS</a:t>
            </a:r>
            <a:endParaRPr lang="es-ES" b="1" dirty="0"/>
          </a:p>
        </p:txBody>
      </p:sp>
      <p:sp>
        <p:nvSpPr>
          <p:cNvPr id="3" name="2 Subtítulo"/>
          <p:cNvSpPr>
            <a:spLocks noGrp="1"/>
          </p:cNvSpPr>
          <p:nvPr>
            <p:ph type="subTitle" idx="1"/>
          </p:nvPr>
        </p:nvSpPr>
        <p:spPr>
          <a:xfrm>
            <a:off x="1403648" y="3861048"/>
            <a:ext cx="6400800" cy="622920"/>
          </a:xfrm>
        </p:spPr>
        <p:txBody>
          <a:bodyPr>
            <a:noAutofit/>
          </a:bodyPr>
          <a:lstStyle/>
          <a:p>
            <a:r>
              <a:rPr lang="es-ES" sz="2800" b="1" dirty="0" smtClean="0">
                <a:solidFill>
                  <a:schemeClr val="tx1"/>
                </a:solidFill>
              </a:rPr>
              <a:t>Elaborado por AMPA JUAN GRIS 2000</a:t>
            </a:r>
          </a:p>
          <a:p>
            <a:r>
              <a:rPr lang="es-ES" sz="2800" b="1" dirty="0" smtClean="0">
                <a:solidFill>
                  <a:schemeClr val="tx1"/>
                </a:solidFill>
              </a:rPr>
              <a:t>CURSO 2015-2016</a:t>
            </a:r>
          </a:p>
          <a:p>
            <a:r>
              <a:rPr lang="es-ES" sz="2800" b="1" dirty="0" smtClean="0">
                <a:solidFill>
                  <a:schemeClr val="tx1"/>
                </a:solidFill>
              </a:rPr>
              <a:t>Marzo 2016</a:t>
            </a:r>
            <a:endParaRPr lang="es-ES" sz="2800" b="1" dirty="0">
              <a:solidFill>
                <a:schemeClr val="tx1"/>
              </a:solidFill>
            </a:endParaRPr>
          </a:p>
        </p:txBody>
      </p:sp>
      <p:pic>
        <p:nvPicPr>
          <p:cNvPr id="4" name="3 Imagen" descr="Logotipo a color.jpg"/>
          <p:cNvPicPr>
            <a:picLocks noChangeAspect="1"/>
          </p:cNvPicPr>
          <p:nvPr/>
        </p:nvPicPr>
        <p:blipFill>
          <a:blip r:embed="rId2" cstate="print"/>
          <a:stretch>
            <a:fillRect/>
          </a:stretch>
        </p:blipFill>
        <p:spPr>
          <a:xfrm>
            <a:off x="3563888" y="5705080"/>
            <a:ext cx="2304214" cy="115292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3.- </a:t>
            </a:r>
            <a:r>
              <a:rPr lang="es-ES" sz="2800" b="1" dirty="0" smtClean="0"/>
              <a:t>Porcentaje de </a:t>
            </a:r>
            <a:r>
              <a:rPr lang="es-ES" sz="2800" b="1" dirty="0" err="1" smtClean="0"/>
              <a:t>niñ@s</a:t>
            </a:r>
            <a:r>
              <a:rPr lang="es-ES" sz="2800" b="1" dirty="0" smtClean="0"/>
              <a:t> que cuenta con ayuda para realizar los deberes</a:t>
            </a:r>
            <a:endParaRPr lang="es-ES" sz="2800" dirty="0"/>
          </a:p>
        </p:txBody>
      </p:sp>
      <p:graphicFrame>
        <p:nvGraphicFramePr>
          <p:cNvPr id="5" name="2 Gráfico"/>
          <p:cNvGraphicFramePr/>
          <p:nvPr/>
        </p:nvGraphicFramePr>
        <p:xfrm>
          <a:off x="395536" y="1340768"/>
          <a:ext cx="8208912" cy="51845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11.- Mi hijo/a realiza las tareas escolares solo/a</a:t>
            </a:r>
            <a:r>
              <a:rPr lang="es-ES" sz="2800" dirty="0" smtClean="0"/>
              <a:t> </a:t>
            </a:r>
            <a:endParaRPr lang="es-ES" sz="2800" dirty="0"/>
          </a:p>
        </p:txBody>
      </p:sp>
      <p:graphicFrame>
        <p:nvGraphicFramePr>
          <p:cNvPr id="4" name="2 Gráfico"/>
          <p:cNvGraphicFramePr/>
          <p:nvPr/>
        </p:nvGraphicFramePr>
        <p:xfrm>
          <a:off x="251520" y="1340768"/>
          <a:ext cx="8568952" cy="53285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11.- Mi hijo/a realiza las tareas escolares solo/a</a:t>
            </a:r>
            <a:r>
              <a:rPr lang="es-ES" sz="2800" dirty="0" smtClean="0"/>
              <a:t> </a:t>
            </a:r>
            <a:endParaRPr lang="es-ES" sz="2800" dirty="0"/>
          </a:p>
        </p:txBody>
      </p:sp>
      <p:graphicFrame>
        <p:nvGraphicFramePr>
          <p:cNvPr id="4" name="4 Gráfico"/>
          <p:cNvGraphicFramePr/>
          <p:nvPr/>
        </p:nvGraphicFramePr>
        <p:xfrm>
          <a:off x="467544" y="1412776"/>
          <a:ext cx="8208912" cy="50405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16.- Hay que explicar a mi hijo/a el contenido de las lecciones para que pueda realizar las tareas escolares</a:t>
            </a:r>
            <a:r>
              <a:rPr lang="es-ES" sz="2800" dirty="0" smtClean="0"/>
              <a:t> </a:t>
            </a:r>
            <a:endParaRPr lang="es-ES" sz="2800" dirty="0"/>
          </a:p>
        </p:txBody>
      </p:sp>
      <p:graphicFrame>
        <p:nvGraphicFramePr>
          <p:cNvPr id="4" name="1 Gráfico"/>
          <p:cNvGraphicFramePr/>
          <p:nvPr/>
        </p:nvGraphicFramePr>
        <p:xfrm>
          <a:off x="179512" y="1268760"/>
          <a:ext cx="8640960" cy="54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16.- Hay que explicar a mi hijo/a el contenido de las lecciones para que pueda realizar las tareas escolares</a:t>
            </a:r>
            <a:r>
              <a:rPr lang="es-ES" sz="2800" dirty="0" smtClean="0"/>
              <a:t> </a:t>
            </a:r>
            <a:endParaRPr lang="es-ES" sz="2800" dirty="0"/>
          </a:p>
        </p:txBody>
      </p:sp>
      <p:graphicFrame>
        <p:nvGraphicFramePr>
          <p:cNvPr id="5" name="2 Gráfico"/>
          <p:cNvGraphicFramePr/>
          <p:nvPr/>
        </p:nvGraphicFramePr>
        <p:xfrm>
          <a:off x="251520" y="1484784"/>
          <a:ext cx="8568952" cy="51845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2800" b="1" dirty="0"/>
              <a:t>17.- Hay que explicar a mi hijo/a lo que se pide en las tareas escolares (como los enunciados de los ejercicios y problemas, por ejemplo)</a:t>
            </a:r>
            <a:r>
              <a:rPr lang="es-ES" sz="2800" dirty="0" smtClean="0"/>
              <a:t> </a:t>
            </a:r>
            <a:endParaRPr lang="es-ES" sz="2800" dirty="0"/>
          </a:p>
        </p:txBody>
      </p:sp>
      <p:graphicFrame>
        <p:nvGraphicFramePr>
          <p:cNvPr id="4" name="1 Gráfico"/>
          <p:cNvGraphicFramePr/>
          <p:nvPr/>
        </p:nvGraphicFramePr>
        <p:xfrm>
          <a:off x="107504" y="1340768"/>
          <a:ext cx="8856984" cy="55172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2800" b="1" dirty="0"/>
              <a:t>17.- Hay que explicar a mi hijo/a lo que se pide en las tareas escolares (como los enunciados de los ejercicios y problemas, por ejemplo)</a:t>
            </a:r>
            <a:r>
              <a:rPr lang="es-ES" sz="2800" dirty="0" smtClean="0"/>
              <a:t> </a:t>
            </a:r>
            <a:endParaRPr lang="es-ES" sz="2800" dirty="0"/>
          </a:p>
        </p:txBody>
      </p:sp>
      <p:graphicFrame>
        <p:nvGraphicFramePr>
          <p:cNvPr id="3" name="2 Gráfico"/>
          <p:cNvGraphicFramePr/>
          <p:nvPr/>
        </p:nvGraphicFramePr>
        <p:xfrm>
          <a:off x="395536" y="1700808"/>
          <a:ext cx="8424936" cy="48965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b="1" dirty="0"/>
              <a:t>18.- Se corrigen las tareas de mi hijo/a antes de que las lleve al colegio (madre, padre u otra persona)</a:t>
            </a:r>
            <a:r>
              <a:rPr lang="es-ES" sz="2400" dirty="0" smtClean="0"/>
              <a:t> </a:t>
            </a:r>
            <a:endParaRPr lang="es-ES" sz="2800" dirty="0"/>
          </a:p>
        </p:txBody>
      </p:sp>
      <p:graphicFrame>
        <p:nvGraphicFramePr>
          <p:cNvPr id="4" name="1 Gráfico"/>
          <p:cNvGraphicFramePr/>
          <p:nvPr/>
        </p:nvGraphicFramePr>
        <p:xfrm>
          <a:off x="179512" y="1412776"/>
          <a:ext cx="8568952" cy="52565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b="1" dirty="0"/>
              <a:t>18.- Se corrigen las tareas de mi hijo/a antes de que las lleve al colegio (madre, padre u otra persona)</a:t>
            </a:r>
            <a:r>
              <a:rPr lang="es-ES" sz="2400" dirty="0" smtClean="0"/>
              <a:t> </a:t>
            </a:r>
            <a:endParaRPr lang="es-ES" sz="2800" dirty="0"/>
          </a:p>
        </p:txBody>
      </p:sp>
      <p:graphicFrame>
        <p:nvGraphicFramePr>
          <p:cNvPr id="5" name="2 Gráfico"/>
          <p:cNvGraphicFramePr/>
          <p:nvPr/>
        </p:nvGraphicFramePr>
        <p:xfrm>
          <a:off x="395536" y="1484784"/>
          <a:ext cx="8424936" cy="49685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1143000"/>
          </a:xfrm>
        </p:spPr>
        <p:txBody>
          <a:bodyPr>
            <a:normAutofit/>
          </a:bodyPr>
          <a:lstStyle/>
          <a:p>
            <a:r>
              <a:rPr lang="es-ES" sz="2800" b="1" dirty="0"/>
              <a:t>4.- Indica el tipo de tareas que realiza con más frecuencia tu </a:t>
            </a:r>
            <a:r>
              <a:rPr lang="es-ES" sz="2800" b="1" dirty="0" err="1"/>
              <a:t>hij@</a:t>
            </a:r>
            <a:r>
              <a:rPr lang="es-ES" sz="2800" b="1" dirty="0"/>
              <a:t> (respuesta múltiple</a:t>
            </a:r>
            <a:r>
              <a:rPr lang="es-ES" sz="2800" b="1" dirty="0" smtClean="0"/>
              <a:t>)</a:t>
            </a:r>
            <a:endParaRPr lang="es-ES" sz="2800" dirty="0"/>
          </a:p>
        </p:txBody>
      </p:sp>
      <p:graphicFrame>
        <p:nvGraphicFramePr>
          <p:cNvPr id="4" name="2 Gráfico"/>
          <p:cNvGraphicFramePr/>
          <p:nvPr/>
        </p:nvGraphicFramePr>
        <p:xfrm>
          <a:off x="0" y="980728"/>
          <a:ext cx="9144000" cy="55446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0"/>
            <a:ext cx="7772400" cy="1470025"/>
          </a:xfrm>
        </p:spPr>
        <p:txBody>
          <a:bodyPr>
            <a:normAutofit/>
          </a:bodyPr>
          <a:lstStyle/>
          <a:p>
            <a:r>
              <a:rPr lang="es-ES" b="1" dirty="0" smtClean="0"/>
              <a:t>PRELIMINARES</a:t>
            </a:r>
            <a:endParaRPr lang="es-ES" b="1" dirty="0"/>
          </a:p>
        </p:txBody>
      </p:sp>
      <p:sp>
        <p:nvSpPr>
          <p:cNvPr id="3" name="2 Subtítulo"/>
          <p:cNvSpPr>
            <a:spLocks noGrp="1"/>
          </p:cNvSpPr>
          <p:nvPr>
            <p:ph type="subTitle" idx="1"/>
          </p:nvPr>
        </p:nvSpPr>
        <p:spPr>
          <a:xfrm>
            <a:off x="755576" y="1412776"/>
            <a:ext cx="7848872" cy="1944216"/>
          </a:xfrm>
        </p:spPr>
        <p:txBody>
          <a:bodyPr>
            <a:noAutofit/>
          </a:bodyPr>
          <a:lstStyle/>
          <a:p>
            <a:pPr algn="l">
              <a:buFontTx/>
              <a:buChar char="-"/>
            </a:pPr>
            <a:r>
              <a:rPr lang="es-ES" sz="2800" dirty="0" smtClean="0">
                <a:solidFill>
                  <a:schemeClr val="tx1"/>
                </a:solidFill>
              </a:rPr>
              <a:t> En enero de 2016 se pasa una </a:t>
            </a:r>
            <a:r>
              <a:rPr lang="es-ES" sz="2800" b="1" dirty="0" smtClean="0">
                <a:solidFill>
                  <a:schemeClr val="tx1"/>
                </a:solidFill>
              </a:rPr>
              <a:t>encuesta</a:t>
            </a:r>
            <a:r>
              <a:rPr lang="es-ES" sz="2800" dirty="0" smtClean="0">
                <a:solidFill>
                  <a:schemeClr val="tx1"/>
                </a:solidFill>
              </a:rPr>
              <a:t> a todas las familias del colegio con niños/as en Primaria</a:t>
            </a:r>
          </a:p>
          <a:p>
            <a:pPr algn="l">
              <a:buFontTx/>
              <a:buChar char="-"/>
            </a:pPr>
            <a:r>
              <a:rPr lang="es-ES" sz="2800" dirty="0">
                <a:solidFill>
                  <a:schemeClr val="tx1"/>
                </a:solidFill>
              </a:rPr>
              <a:t> </a:t>
            </a:r>
            <a:r>
              <a:rPr lang="es-ES" sz="2800" dirty="0" smtClean="0">
                <a:solidFill>
                  <a:schemeClr val="tx1"/>
                </a:solidFill>
              </a:rPr>
              <a:t>La encuesta pretende conocer </a:t>
            </a:r>
            <a:r>
              <a:rPr lang="es-ES" sz="2800" b="1" dirty="0">
                <a:solidFill>
                  <a:schemeClr val="tx1"/>
                </a:solidFill>
              </a:rPr>
              <a:t>cómo se afrontan las tareas escolares en el entorno </a:t>
            </a:r>
            <a:r>
              <a:rPr lang="es-ES" sz="2800" b="1" dirty="0" smtClean="0">
                <a:solidFill>
                  <a:schemeClr val="tx1"/>
                </a:solidFill>
              </a:rPr>
              <a:t>familiar</a:t>
            </a:r>
            <a:r>
              <a:rPr lang="es-ES" sz="2800" dirty="0" smtClean="0">
                <a:solidFill>
                  <a:schemeClr val="tx1"/>
                </a:solidFill>
              </a:rPr>
              <a:t>.</a:t>
            </a:r>
            <a:endParaRPr lang="es-ES" sz="2800" dirty="0">
              <a:solidFill>
                <a:schemeClr val="tx1"/>
              </a:solidFill>
            </a:endParaRPr>
          </a:p>
          <a:p>
            <a:pPr algn="l">
              <a:buFontTx/>
              <a:buChar char="-"/>
            </a:pPr>
            <a:r>
              <a:rPr lang="es-ES" sz="2800" dirty="0">
                <a:solidFill>
                  <a:schemeClr val="tx1"/>
                </a:solidFill>
              </a:rPr>
              <a:t> </a:t>
            </a:r>
            <a:r>
              <a:rPr lang="es-ES" sz="2800" dirty="0" smtClean="0">
                <a:solidFill>
                  <a:schemeClr val="tx1"/>
                </a:solidFill>
              </a:rPr>
              <a:t>La encuesta consta de </a:t>
            </a:r>
            <a:r>
              <a:rPr lang="es-ES" sz="2800" b="1" dirty="0" smtClean="0">
                <a:solidFill>
                  <a:schemeClr val="tx1"/>
                </a:solidFill>
              </a:rPr>
              <a:t>20 ítems</a:t>
            </a:r>
            <a:r>
              <a:rPr lang="es-ES" sz="2800" dirty="0" smtClean="0">
                <a:solidFill>
                  <a:schemeClr val="tx1"/>
                </a:solidFill>
              </a:rPr>
              <a:t>.</a:t>
            </a:r>
          </a:p>
          <a:p>
            <a:pPr algn="l">
              <a:buFontTx/>
              <a:buChar char="-"/>
            </a:pPr>
            <a:r>
              <a:rPr lang="es-ES" sz="2800" dirty="0">
                <a:solidFill>
                  <a:schemeClr val="tx1"/>
                </a:solidFill>
              </a:rPr>
              <a:t> </a:t>
            </a:r>
            <a:r>
              <a:rPr lang="es-ES" sz="2800" b="1" dirty="0" smtClean="0">
                <a:solidFill>
                  <a:schemeClr val="tx1"/>
                </a:solidFill>
              </a:rPr>
              <a:t>Cada encuesta se corresponde con un niño/a </a:t>
            </a:r>
            <a:r>
              <a:rPr lang="es-ES" sz="2800" dirty="0" smtClean="0">
                <a:solidFill>
                  <a:schemeClr val="tx1"/>
                </a:solidFill>
              </a:rPr>
              <a:t>que curse Primaria.</a:t>
            </a:r>
          </a:p>
          <a:p>
            <a:pPr algn="l">
              <a:buFontTx/>
              <a:buChar char="-"/>
            </a:pPr>
            <a:r>
              <a:rPr lang="es-ES" sz="2800" dirty="0">
                <a:solidFill>
                  <a:schemeClr val="tx1"/>
                </a:solidFill>
              </a:rPr>
              <a:t> </a:t>
            </a:r>
            <a:r>
              <a:rPr lang="es-ES" sz="2800" dirty="0" smtClean="0">
                <a:solidFill>
                  <a:schemeClr val="tx1"/>
                </a:solidFill>
              </a:rPr>
              <a:t>Se recogen </a:t>
            </a:r>
            <a:r>
              <a:rPr lang="es-ES" sz="2800" b="1" dirty="0" smtClean="0">
                <a:solidFill>
                  <a:schemeClr val="tx1"/>
                </a:solidFill>
              </a:rPr>
              <a:t>91 encuestas</a:t>
            </a:r>
            <a:r>
              <a:rPr lang="es-ES" sz="2800" dirty="0" smtClean="0">
                <a:solidFill>
                  <a:schemeClr val="tx1"/>
                </a:solidFill>
              </a:rPr>
              <a:t>.</a:t>
            </a:r>
          </a:p>
          <a:p>
            <a:pPr algn="l">
              <a:buFontTx/>
              <a:buChar char="-"/>
            </a:pPr>
            <a:r>
              <a:rPr lang="es-ES" sz="2800" dirty="0" smtClean="0">
                <a:solidFill>
                  <a:schemeClr val="tx1"/>
                </a:solidFill>
              </a:rPr>
              <a:t> Los datos obtenidos: </a:t>
            </a:r>
            <a:r>
              <a:rPr lang="es-ES" sz="2800" b="1" dirty="0" smtClean="0">
                <a:solidFill>
                  <a:schemeClr val="tx1"/>
                </a:solidFill>
              </a:rPr>
              <a:t>no son muestra estadística</a:t>
            </a:r>
            <a:r>
              <a:rPr lang="es-ES" sz="2800" dirty="0" smtClean="0">
                <a:solidFill>
                  <a:schemeClr val="tx1"/>
                </a:solidFill>
              </a:rPr>
              <a:t>, pero ofrecen </a:t>
            </a:r>
            <a:r>
              <a:rPr lang="es-ES" sz="2800" b="1" dirty="0" smtClean="0">
                <a:solidFill>
                  <a:schemeClr val="tx1"/>
                </a:solidFill>
              </a:rPr>
              <a:t>una información a tener en cuenta</a:t>
            </a:r>
            <a:r>
              <a:rPr lang="es-ES" sz="2800" dirty="0" smtClean="0">
                <a:solidFill>
                  <a:schemeClr val="tx1"/>
                </a:solidFill>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1143000"/>
          </a:xfrm>
        </p:spPr>
        <p:txBody>
          <a:bodyPr>
            <a:normAutofit/>
          </a:bodyPr>
          <a:lstStyle/>
          <a:p>
            <a:r>
              <a:rPr lang="es-ES" sz="2800" b="1" dirty="0"/>
              <a:t>4.- Indica el tipo de tareas que realiza con más frecuencia tu </a:t>
            </a:r>
            <a:r>
              <a:rPr lang="es-ES" sz="2800" b="1" dirty="0" err="1"/>
              <a:t>hij@</a:t>
            </a:r>
            <a:r>
              <a:rPr lang="es-ES" sz="2800" b="1" dirty="0"/>
              <a:t> (respuesta múltiple</a:t>
            </a:r>
            <a:r>
              <a:rPr lang="es-ES" sz="2800" b="1" dirty="0" smtClean="0"/>
              <a:t>)</a:t>
            </a:r>
            <a:endParaRPr lang="es-ES" sz="2800" dirty="0"/>
          </a:p>
        </p:txBody>
      </p:sp>
      <p:graphicFrame>
        <p:nvGraphicFramePr>
          <p:cNvPr id="4" name="1 Gráfico"/>
          <p:cNvGraphicFramePr/>
          <p:nvPr/>
        </p:nvGraphicFramePr>
        <p:xfrm>
          <a:off x="755576" y="1052736"/>
          <a:ext cx="7488832" cy="58052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1143000"/>
          </a:xfrm>
        </p:spPr>
        <p:txBody>
          <a:bodyPr>
            <a:normAutofit/>
          </a:bodyPr>
          <a:lstStyle/>
          <a:p>
            <a:r>
              <a:rPr lang="es-ES" sz="2800" b="1" dirty="0"/>
              <a:t>4.- </a:t>
            </a:r>
            <a:r>
              <a:rPr lang="es-ES" sz="2800" b="1" dirty="0" smtClean="0"/>
              <a:t>Porcentaje de </a:t>
            </a:r>
            <a:r>
              <a:rPr lang="es-ES" sz="2800" b="1" dirty="0" err="1" smtClean="0"/>
              <a:t>alumn@s</a:t>
            </a:r>
            <a:r>
              <a:rPr lang="es-ES" sz="2800" b="1" dirty="0" smtClean="0"/>
              <a:t> que </a:t>
            </a:r>
            <a:r>
              <a:rPr lang="es-ES" sz="2800" b="1" dirty="0"/>
              <a:t>realiza </a:t>
            </a:r>
            <a:r>
              <a:rPr lang="es-ES" sz="2800" b="1" dirty="0" smtClean="0"/>
              <a:t>la tarea “búsqueda de información”</a:t>
            </a:r>
            <a:endParaRPr lang="es-ES" sz="2800" dirty="0"/>
          </a:p>
        </p:txBody>
      </p:sp>
      <p:graphicFrame>
        <p:nvGraphicFramePr>
          <p:cNvPr id="5" name="4 Gráfico"/>
          <p:cNvGraphicFramePr/>
          <p:nvPr/>
        </p:nvGraphicFramePr>
        <p:xfrm>
          <a:off x="611560" y="1268760"/>
          <a:ext cx="7992888" cy="51845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5.- ¿Con cuánta antelación conoce las tareas que debe realizar tu </a:t>
            </a:r>
            <a:r>
              <a:rPr lang="es-ES" sz="2800" b="1" dirty="0" err="1"/>
              <a:t>hij@</a:t>
            </a:r>
            <a:r>
              <a:rPr lang="es-ES" sz="2800" b="1" dirty="0"/>
              <a:t>, generalmente?</a:t>
            </a:r>
            <a:endParaRPr lang="es-ES" sz="2800" dirty="0"/>
          </a:p>
        </p:txBody>
      </p:sp>
      <p:graphicFrame>
        <p:nvGraphicFramePr>
          <p:cNvPr id="4" name="1 Gráfico"/>
          <p:cNvGraphicFramePr/>
          <p:nvPr/>
        </p:nvGraphicFramePr>
        <p:xfrm>
          <a:off x="323528" y="1412776"/>
          <a:ext cx="8208912" cy="51845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6.- ¿Cómo afronta tu </a:t>
            </a:r>
            <a:r>
              <a:rPr lang="es-ES" sz="2800" b="1" dirty="0" err="1"/>
              <a:t>hij@</a:t>
            </a:r>
            <a:r>
              <a:rPr lang="es-ES" sz="2800" b="1" dirty="0"/>
              <a:t>, generalmente, las tareas escolares? (respuesta múltiple)</a:t>
            </a:r>
            <a:endParaRPr lang="es-ES" sz="2800" dirty="0"/>
          </a:p>
        </p:txBody>
      </p:sp>
      <p:graphicFrame>
        <p:nvGraphicFramePr>
          <p:cNvPr id="4" name="1 Gráfico"/>
          <p:cNvGraphicFramePr/>
          <p:nvPr>
            <p:extLst>
              <p:ext uri="{D42A27DB-BD31-4B8C-83A1-F6EECF244321}">
                <p14:modId xmlns:p14="http://schemas.microsoft.com/office/powerpoint/2010/main" val="583251480"/>
              </p:ext>
            </p:extLst>
          </p:nvPr>
        </p:nvGraphicFramePr>
        <p:xfrm>
          <a:off x="0" y="1340768"/>
          <a:ext cx="9036496" cy="53732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11000">
              <a:srgbClr val="92D050">
                <a:alpha val="16000"/>
              </a:srgb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6.- ¿Cómo afronta tu </a:t>
            </a:r>
            <a:r>
              <a:rPr lang="es-ES" sz="2800" b="1" dirty="0" err="1"/>
              <a:t>hij</a:t>
            </a:r>
            <a:r>
              <a:rPr lang="es-ES" sz="2800" b="1" dirty="0"/>
              <a:t>@, generalmente, las tareas </a:t>
            </a:r>
            <a:r>
              <a:rPr lang="es-ES" sz="2800" b="1" dirty="0" smtClean="0"/>
              <a:t>escolares?*</a:t>
            </a:r>
            <a:endParaRPr lang="es-ES" sz="2800" dirty="0"/>
          </a:p>
        </p:txBody>
      </p:sp>
      <p:sp>
        <p:nvSpPr>
          <p:cNvPr id="6" name="5 CuadroTexto"/>
          <p:cNvSpPr txBox="1"/>
          <p:nvPr/>
        </p:nvSpPr>
        <p:spPr>
          <a:xfrm>
            <a:off x="677517" y="6210327"/>
            <a:ext cx="8358979" cy="553998"/>
          </a:xfrm>
          <a:prstGeom prst="rect">
            <a:avLst/>
          </a:prstGeom>
          <a:noFill/>
        </p:spPr>
        <p:txBody>
          <a:bodyPr wrap="square" rtlCol="0">
            <a:spAutoFit/>
          </a:bodyPr>
          <a:lstStyle/>
          <a:p>
            <a:r>
              <a:rPr lang="es-ES" b="1" dirty="0" smtClean="0"/>
              <a:t>*</a:t>
            </a:r>
            <a:r>
              <a:rPr lang="es-ES" sz="1200" dirty="0" smtClean="0"/>
              <a:t> Se han valorado todas las respuestas, incluidas las de texto libre, y se ha asignado a cada encuestado/a un valor: actitud positiva, actitud negativa o depende (en el caso en que haya habido respuestas diversas, tanto de actitud positiva como negativa)</a:t>
            </a:r>
            <a:endParaRPr lang="es-ES" sz="1200" dirty="0"/>
          </a:p>
        </p:txBody>
      </p:sp>
      <p:graphicFrame>
        <p:nvGraphicFramePr>
          <p:cNvPr id="5" name="4 Gráfico"/>
          <p:cNvGraphicFramePr>
            <a:graphicFrameLocks/>
          </p:cNvGraphicFramePr>
          <p:nvPr>
            <p:extLst>
              <p:ext uri="{D42A27DB-BD31-4B8C-83A1-F6EECF244321}">
                <p14:modId xmlns:p14="http://schemas.microsoft.com/office/powerpoint/2010/main" val="3912161218"/>
              </p:ext>
            </p:extLst>
          </p:nvPr>
        </p:nvGraphicFramePr>
        <p:xfrm>
          <a:off x="683534" y="1484784"/>
          <a:ext cx="7920914" cy="46085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141531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6.- ¿Cómo afronta tu </a:t>
            </a:r>
            <a:r>
              <a:rPr lang="es-ES" sz="2800" b="1" dirty="0" err="1"/>
              <a:t>hij</a:t>
            </a:r>
            <a:r>
              <a:rPr lang="es-ES" sz="2800" b="1" dirty="0"/>
              <a:t>@, generalmente, las tareas escolares</a:t>
            </a:r>
            <a:r>
              <a:rPr lang="es-ES" sz="2800" b="1" dirty="0" smtClean="0"/>
              <a:t>?*</a:t>
            </a:r>
            <a:endParaRPr lang="es-ES" sz="2800" dirty="0"/>
          </a:p>
        </p:txBody>
      </p:sp>
      <p:sp>
        <p:nvSpPr>
          <p:cNvPr id="6" name="5 CuadroTexto"/>
          <p:cNvSpPr txBox="1"/>
          <p:nvPr/>
        </p:nvSpPr>
        <p:spPr>
          <a:xfrm>
            <a:off x="677517" y="6210327"/>
            <a:ext cx="8358979" cy="553998"/>
          </a:xfrm>
          <a:prstGeom prst="rect">
            <a:avLst/>
          </a:prstGeom>
          <a:noFill/>
        </p:spPr>
        <p:txBody>
          <a:bodyPr wrap="square" rtlCol="0">
            <a:spAutoFit/>
          </a:bodyPr>
          <a:lstStyle/>
          <a:p>
            <a:r>
              <a:rPr lang="es-ES" b="1" dirty="0" smtClean="0"/>
              <a:t>*</a:t>
            </a:r>
            <a:r>
              <a:rPr lang="es-ES" sz="1200" dirty="0" smtClean="0"/>
              <a:t> Se han valorado todas las respuestas, incluidas las de texto libre, y se ha asignado a cada encuestado/a un valor: actitud positiva, actitud negativa o depende, en el caso en que haya habido respuestas diversas (tanto de actitud positiva como negativa)</a:t>
            </a:r>
            <a:endParaRPr lang="es-ES" sz="1200" dirty="0"/>
          </a:p>
        </p:txBody>
      </p:sp>
      <p:graphicFrame>
        <p:nvGraphicFramePr>
          <p:cNvPr id="8" name="2 Gráfico"/>
          <p:cNvGraphicFramePr>
            <a:graphicFrameLocks/>
          </p:cNvGraphicFramePr>
          <p:nvPr>
            <p:extLst>
              <p:ext uri="{D42A27DB-BD31-4B8C-83A1-F6EECF244321}">
                <p14:modId xmlns:p14="http://schemas.microsoft.com/office/powerpoint/2010/main" val="4252372170"/>
              </p:ext>
            </p:extLst>
          </p:nvPr>
        </p:nvGraphicFramePr>
        <p:xfrm>
          <a:off x="687726" y="1556792"/>
          <a:ext cx="7268650" cy="43924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7.-Tiempo diario aproximado, de lunes a viernes, que dedica tu </a:t>
            </a:r>
            <a:r>
              <a:rPr lang="es-ES" sz="2800" b="1" dirty="0" err="1"/>
              <a:t>hij@</a:t>
            </a:r>
            <a:r>
              <a:rPr lang="es-ES" sz="2800" b="1" dirty="0"/>
              <a:t> a ocio y otras actividades no </a:t>
            </a:r>
            <a:r>
              <a:rPr lang="es-ES" sz="2800" b="1" dirty="0" smtClean="0"/>
              <a:t>escolares*</a:t>
            </a:r>
            <a:r>
              <a:rPr lang="es-ES" sz="2800" dirty="0" smtClean="0"/>
              <a:t> </a:t>
            </a:r>
            <a:endParaRPr lang="es-ES" sz="2800" dirty="0"/>
          </a:p>
        </p:txBody>
      </p:sp>
      <p:graphicFrame>
        <p:nvGraphicFramePr>
          <p:cNvPr id="4" name="1 Gráfico"/>
          <p:cNvGraphicFramePr/>
          <p:nvPr/>
        </p:nvGraphicFramePr>
        <p:xfrm>
          <a:off x="179512" y="1484784"/>
          <a:ext cx="8712968" cy="51845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7.-Tiempo diario aproximado, de lunes a viernes, que dedica tu </a:t>
            </a:r>
            <a:r>
              <a:rPr lang="es-ES" sz="2800" b="1" dirty="0" err="1"/>
              <a:t>hij@</a:t>
            </a:r>
            <a:r>
              <a:rPr lang="es-ES" sz="2800" b="1" dirty="0"/>
              <a:t> a ocio y otras actividades no </a:t>
            </a:r>
            <a:r>
              <a:rPr lang="es-ES" sz="2800" b="1" dirty="0" smtClean="0"/>
              <a:t>escolares</a:t>
            </a:r>
            <a:r>
              <a:rPr lang="es-ES" sz="2800" dirty="0" smtClean="0"/>
              <a:t> </a:t>
            </a:r>
            <a:endParaRPr lang="es-ES" sz="2800" dirty="0"/>
          </a:p>
        </p:txBody>
      </p:sp>
      <p:graphicFrame>
        <p:nvGraphicFramePr>
          <p:cNvPr id="6" name="3 Gráfico"/>
          <p:cNvGraphicFramePr/>
          <p:nvPr/>
        </p:nvGraphicFramePr>
        <p:xfrm>
          <a:off x="251520" y="1412776"/>
          <a:ext cx="8712968" cy="51845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8.- </a:t>
            </a:r>
            <a:r>
              <a:rPr lang="es-ES" sz="2800" b="1" dirty="0" smtClean="0"/>
              <a:t>Tiempo diario </a:t>
            </a:r>
            <a:r>
              <a:rPr lang="es-ES" sz="2800" b="1" dirty="0"/>
              <a:t>dedicado por tu </a:t>
            </a:r>
            <a:r>
              <a:rPr lang="es-ES" sz="2800" b="1" dirty="0" err="1"/>
              <a:t>hij@</a:t>
            </a:r>
            <a:r>
              <a:rPr lang="es-ES" sz="2800" b="1" dirty="0"/>
              <a:t> a leer por placer (lectura elegida por él/ella</a:t>
            </a:r>
            <a:r>
              <a:rPr lang="es-ES" sz="2800" b="1" dirty="0" smtClean="0"/>
              <a:t>)</a:t>
            </a:r>
            <a:endParaRPr lang="es-ES" sz="2800" dirty="0"/>
          </a:p>
        </p:txBody>
      </p:sp>
      <p:graphicFrame>
        <p:nvGraphicFramePr>
          <p:cNvPr id="6" name="1 Gráfico"/>
          <p:cNvGraphicFramePr/>
          <p:nvPr/>
        </p:nvGraphicFramePr>
        <p:xfrm>
          <a:off x="179512" y="1484784"/>
          <a:ext cx="8784976" cy="53732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8.- </a:t>
            </a:r>
            <a:r>
              <a:rPr lang="es-ES" sz="2800" b="1" dirty="0" smtClean="0"/>
              <a:t>Tiempo diario </a:t>
            </a:r>
            <a:r>
              <a:rPr lang="es-ES" sz="2800" b="1" dirty="0"/>
              <a:t>dedicado por tu </a:t>
            </a:r>
            <a:r>
              <a:rPr lang="es-ES" sz="2800" b="1" dirty="0" err="1"/>
              <a:t>hij@</a:t>
            </a:r>
            <a:r>
              <a:rPr lang="es-ES" sz="2800" b="1" dirty="0"/>
              <a:t> a leer por placer (lectura elegida por él/ella</a:t>
            </a:r>
            <a:r>
              <a:rPr lang="es-ES" sz="2800" b="1" dirty="0" smtClean="0"/>
              <a:t>)</a:t>
            </a:r>
            <a:endParaRPr lang="es-ES" sz="2800" dirty="0"/>
          </a:p>
        </p:txBody>
      </p:sp>
      <p:graphicFrame>
        <p:nvGraphicFramePr>
          <p:cNvPr id="5" name="3 Gráfico"/>
          <p:cNvGraphicFramePr/>
          <p:nvPr/>
        </p:nvGraphicFramePr>
        <p:xfrm>
          <a:off x="323528" y="1556792"/>
          <a:ext cx="8640960" cy="48245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0"/>
            <a:ext cx="7772400" cy="1470025"/>
          </a:xfrm>
        </p:spPr>
        <p:txBody>
          <a:bodyPr>
            <a:normAutofit/>
          </a:bodyPr>
          <a:lstStyle/>
          <a:p>
            <a:r>
              <a:rPr lang="es-ES" b="1" dirty="0" smtClean="0"/>
              <a:t>DISTRIBUCIÓN ENCUESTAS</a:t>
            </a:r>
            <a:endParaRPr lang="es-ES" b="1" dirty="0"/>
          </a:p>
        </p:txBody>
      </p:sp>
      <p:graphicFrame>
        <p:nvGraphicFramePr>
          <p:cNvPr id="4" name="3 Tabla"/>
          <p:cNvGraphicFramePr>
            <a:graphicFrameLocks noGrp="1"/>
          </p:cNvGraphicFramePr>
          <p:nvPr/>
        </p:nvGraphicFramePr>
        <p:xfrm>
          <a:off x="971600" y="1124744"/>
          <a:ext cx="7272808" cy="4392488"/>
        </p:xfrm>
        <a:graphic>
          <a:graphicData uri="http://schemas.openxmlformats.org/drawingml/2006/table">
            <a:tbl>
              <a:tblPr>
                <a:tableStyleId>{775DCB02-9BB8-47FD-8907-85C794F793BA}</a:tableStyleId>
              </a:tblPr>
              <a:tblGrid>
                <a:gridCol w="1522939"/>
                <a:gridCol w="2051305"/>
                <a:gridCol w="1771581"/>
                <a:gridCol w="1926983"/>
              </a:tblGrid>
              <a:tr h="549061">
                <a:tc>
                  <a:txBody>
                    <a:bodyPr/>
                    <a:lstStyle/>
                    <a:p>
                      <a:pPr algn="ctr" fontAlgn="b"/>
                      <a:r>
                        <a:rPr lang="es-ES" sz="2400" b="1" u="none" strike="noStrike" dirty="0"/>
                        <a:t>Curso</a:t>
                      </a:r>
                      <a:endParaRPr lang="es-ES" sz="2400" b="1" i="0" u="none" strike="noStrike" dirty="0">
                        <a:solidFill>
                          <a:srgbClr val="000000"/>
                        </a:solidFill>
                        <a:latin typeface="Calibri"/>
                      </a:endParaRPr>
                    </a:p>
                  </a:txBody>
                  <a:tcPr marL="0" marR="0" marT="0" marB="0" anchor="b"/>
                </a:tc>
                <a:tc>
                  <a:txBody>
                    <a:bodyPr/>
                    <a:lstStyle/>
                    <a:p>
                      <a:pPr algn="ctr" fontAlgn="b"/>
                      <a:r>
                        <a:rPr lang="es-ES" sz="2400" b="1" u="none" strike="noStrike" dirty="0"/>
                        <a:t>Nº encuestas</a:t>
                      </a:r>
                      <a:endParaRPr lang="es-ES" sz="2400" b="1" i="0" u="none" strike="noStrike" dirty="0">
                        <a:solidFill>
                          <a:srgbClr val="000000"/>
                        </a:solidFill>
                        <a:latin typeface="Calibri"/>
                      </a:endParaRPr>
                    </a:p>
                  </a:txBody>
                  <a:tcPr marL="0" marR="0" marT="0" marB="0" anchor="b"/>
                </a:tc>
                <a:tc>
                  <a:txBody>
                    <a:bodyPr/>
                    <a:lstStyle/>
                    <a:p>
                      <a:pPr algn="ctr" fontAlgn="b"/>
                      <a:r>
                        <a:rPr lang="es-ES" sz="2400" b="1" u="none" strike="noStrike" dirty="0"/>
                        <a:t>nº </a:t>
                      </a:r>
                      <a:r>
                        <a:rPr lang="es-ES" sz="2400" b="1" u="none" strike="noStrike" dirty="0" smtClean="0"/>
                        <a:t>alumnxs*</a:t>
                      </a:r>
                      <a:endParaRPr lang="es-ES" sz="2400" b="1" i="0" u="none" strike="noStrike" dirty="0">
                        <a:solidFill>
                          <a:srgbClr val="000000"/>
                        </a:solidFill>
                        <a:latin typeface="Calibri"/>
                      </a:endParaRPr>
                    </a:p>
                  </a:txBody>
                  <a:tcPr marL="0" marR="0" marT="0" marB="0" anchor="b"/>
                </a:tc>
                <a:tc>
                  <a:txBody>
                    <a:bodyPr/>
                    <a:lstStyle/>
                    <a:p>
                      <a:pPr algn="ctr" fontAlgn="b"/>
                      <a:r>
                        <a:rPr lang="es-ES" sz="2400" b="1" u="none" strike="noStrike" dirty="0"/>
                        <a:t>% </a:t>
                      </a:r>
                      <a:r>
                        <a:rPr lang="es-ES" sz="2400" b="1" u="none" strike="noStrike" dirty="0" smtClean="0"/>
                        <a:t>respuesta**</a:t>
                      </a:r>
                      <a:endParaRPr lang="es-ES" sz="2400" b="1" i="0" u="none" strike="noStrike" dirty="0">
                        <a:solidFill>
                          <a:srgbClr val="000000"/>
                        </a:solidFill>
                        <a:latin typeface="Calibri"/>
                      </a:endParaRPr>
                    </a:p>
                  </a:txBody>
                  <a:tcPr marL="0" marR="0" marT="0" marB="0" anchor="b"/>
                </a:tc>
              </a:tr>
              <a:tr h="549061">
                <a:tc>
                  <a:txBody>
                    <a:bodyPr/>
                    <a:lstStyle/>
                    <a:p>
                      <a:pPr algn="ctr" fontAlgn="b"/>
                      <a:r>
                        <a:rPr lang="es-ES" sz="2400" u="none" strike="noStrike" dirty="0"/>
                        <a:t>1º</a:t>
                      </a:r>
                      <a:endParaRPr lang="es-ES" sz="2400" b="0" i="0" u="none" strike="noStrike" dirty="0">
                        <a:solidFill>
                          <a:srgbClr val="000000"/>
                        </a:solidFill>
                        <a:latin typeface="Calibri"/>
                      </a:endParaRPr>
                    </a:p>
                  </a:txBody>
                  <a:tcPr marL="0" marR="0" marT="0" marB="0" anchor="b"/>
                </a:tc>
                <a:tc>
                  <a:txBody>
                    <a:bodyPr/>
                    <a:lstStyle/>
                    <a:p>
                      <a:pPr algn="ctr" fontAlgn="b"/>
                      <a:r>
                        <a:rPr lang="es-ES" sz="2400" u="none" strike="noStrike"/>
                        <a:t>10</a:t>
                      </a:r>
                      <a:endParaRPr lang="es-ES" sz="2400" b="0" i="0" u="none" strike="noStrike">
                        <a:solidFill>
                          <a:srgbClr val="000000"/>
                        </a:solidFill>
                        <a:latin typeface="Calibri"/>
                      </a:endParaRPr>
                    </a:p>
                  </a:txBody>
                  <a:tcPr marL="0" marR="0" marT="0" marB="0" anchor="b"/>
                </a:tc>
                <a:tc>
                  <a:txBody>
                    <a:bodyPr/>
                    <a:lstStyle/>
                    <a:p>
                      <a:pPr algn="ctr" fontAlgn="b"/>
                      <a:r>
                        <a:rPr lang="es-ES" sz="2400" u="none" strike="noStrike"/>
                        <a:t>56</a:t>
                      </a:r>
                      <a:endParaRPr lang="es-ES" sz="2400" b="0" i="0" u="none" strike="noStrike">
                        <a:solidFill>
                          <a:srgbClr val="000000"/>
                        </a:solidFill>
                        <a:latin typeface="Calibri"/>
                      </a:endParaRPr>
                    </a:p>
                  </a:txBody>
                  <a:tcPr marL="0" marR="0" marT="0" marB="0" anchor="b"/>
                </a:tc>
                <a:tc>
                  <a:txBody>
                    <a:bodyPr/>
                    <a:lstStyle/>
                    <a:p>
                      <a:pPr algn="ctr" fontAlgn="b"/>
                      <a:r>
                        <a:rPr lang="es-ES" sz="2400" u="none" strike="noStrike"/>
                        <a:t>17,9%</a:t>
                      </a:r>
                      <a:endParaRPr lang="es-ES" sz="2400" b="0" i="0" u="none" strike="noStrike">
                        <a:solidFill>
                          <a:srgbClr val="000000"/>
                        </a:solidFill>
                        <a:latin typeface="Calibri"/>
                      </a:endParaRPr>
                    </a:p>
                  </a:txBody>
                  <a:tcPr marL="0" marR="0" marT="0" marB="0" anchor="b"/>
                </a:tc>
              </a:tr>
              <a:tr h="549061">
                <a:tc>
                  <a:txBody>
                    <a:bodyPr/>
                    <a:lstStyle/>
                    <a:p>
                      <a:pPr algn="ctr" fontAlgn="b"/>
                      <a:r>
                        <a:rPr lang="es-ES" sz="2400" u="none" strike="noStrike" dirty="0"/>
                        <a:t>2º</a:t>
                      </a:r>
                      <a:endParaRPr lang="es-ES" sz="2400" b="0" i="0" u="none" strike="noStrike" dirty="0">
                        <a:solidFill>
                          <a:srgbClr val="000000"/>
                        </a:solidFill>
                        <a:latin typeface="Calibri"/>
                      </a:endParaRPr>
                    </a:p>
                  </a:txBody>
                  <a:tcPr marL="0" marR="0" marT="0" marB="0" anchor="b"/>
                </a:tc>
                <a:tc>
                  <a:txBody>
                    <a:bodyPr/>
                    <a:lstStyle/>
                    <a:p>
                      <a:pPr algn="ctr" fontAlgn="b"/>
                      <a:r>
                        <a:rPr lang="es-ES" sz="2400" u="none" strike="noStrike" dirty="0"/>
                        <a:t>9</a:t>
                      </a:r>
                      <a:endParaRPr lang="es-ES" sz="2400" b="0" i="0" u="none" strike="noStrike" dirty="0">
                        <a:solidFill>
                          <a:srgbClr val="000000"/>
                        </a:solidFill>
                        <a:latin typeface="Calibri"/>
                      </a:endParaRPr>
                    </a:p>
                  </a:txBody>
                  <a:tcPr marL="0" marR="0" marT="0" marB="0" anchor="b"/>
                </a:tc>
                <a:tc>
                  <a:txBody>
                    <a:bodyPr/>
                    <a:lstStyle/>
                    <a:p>
                      <a:pPr algn="ctr" fontAlgn="b"/>
                      <a:r>
                        <a:rPr lang="es-ES" sz="2400" u="none" strike="noStrike"/>
                        <a:t>56</a:t>
                      </a:r>
                      <a:endParaRPr lang="es-ES" sz="2400" b="0" i="0" u="none" strike="noStrike">
                        <a:solidFill>
                          <a:srgbClr val="000000"/>
                        </a:solidFill>
                        <a:latin typeface="Calibri"/>
                      </a:endParaRPr>
                    </a:p>
                  </a:txBody>
                  <a:tcPr marL="0" marR="0" marT="0" marB="0" anchor="b"/>
                </a:tc>
                <a:tc>
                  <a:txBody>
                    <a:bodyPr/>
                    <a:lstStyle/>
                    <a:p>
                      <a:pPr algn="ctr" fontAlgn="b"/>
                      <a:r>
                        <a:rPr lang="es-ES" sz="2400" u="none" strike="noStrike" dirty="0"/>
                        <a:t>16,1%</a:t>
                      </a:r>
                      <a:endParaRPr lang="es-ES" sz="2400" b="0" i="0" u="none" strike="noStrike" dirty="0">
                        <a:solidFill>
                          <a:srgbClr val="000000"/>
                        </a:solidFill>
                        <a:latin typeface="Calibri"/>
                      </a:endParaRPr>
                    </a:p>
                  </a:txBody>
                  <a:tcPr marL="0" marR="0" marT="0" marB="0" anchor="b"/>
                </a:tc>
              </a:tr>
              <a:tr h="549061">
                <a:tc>
                  <a:txBody>
                    <a:bodyPr/>
                    <a:lstStyle/>
                    <a:p>
                      <a:pPr algn="ctr" fontAlgn="b"/>
                      <a:r>
                        <a:rPr lang="es-ES" sz="2400" u="none" strike="noStrike"/>
                        <a:t>3º</a:t>
                      </a:r>
                      <a:endParaRPr lang="es-ES" sz="2400" b="0" i="0" u="none" strike="noStrike">
                        <a:solidFill>
                          <a:srgbClr val="000000"/>
                        </a:solidFill>
                        <a:latin typeface="Calibri"/>
                      </a:endParaRPr>
                    </a:p>
                  </a:txBody>
                  <a:tcPr marL="0" marR="0" marT="0" marB="0" anchor="b"/>
                </a:tc>
                <a:tc>
                  <a:txBody>
                    <a:bodyPr/>
                    <a:lstStyle/>
                    <a:p>
                      <a:pPr algn="ctr" fontAlgn="b"/>
                      <a:r>
                        <a:rPr lang="es-ES" sz="2400" u="none" strike="noStrike" dirty="0"/>
                        <a:t>13</a:t>
                      </a:r>
                      <a:endParaRPr lang="es-ES" sz="2400" b="0" i="0" u="none" strike="noStrike" dirty="0">
                        <a:solidFill>
                          <a:srgbClr val="000000"/>
                        </a:solidFill>
                        <a:latin typeface="Calibri"/>
                      </a:endParaRPr>
                    </a:p>
                  </a:txBody>
                  <a:tcPr marL="0" marR="0" marT="0" marB="0" anchor="b"/>
                </a:tc>
                <a:tc>
                  <a:txBody>
                    <a:bodyPr/>
                    <a:lstStyle/>
                    <a:p>
                      <a:pPr algn="ctr" fontAlgn="b"/>
                      <a:r>
                        <a:rPr lang="es-ES" sz="2400" u="none" strike="noStrike"/>
                        <a:t>48</a:t>
                      </a:r>
                      <a:endParaRPr lang="es-ES" sz="2400" b="0" i="0" u="none" strike="noStrike">
                        <a:solidFill>
                          <a:srgbClr val="000000"/>
                        </a:solidFill>
                        <a:latin typeface="Calibri"/>
                      </a:endParaRPr>
                    </a:p>
                  </a:txBody>
                  <a:tcPr marL="0" marR="0" marT="0" marB="0" anchor="b"/>
                </a:tc>
                <a:tc>
                  <a:txBody>
                    <a:bodyPr/>
                    <a:lstStyle/>
                    <a:p>
                      <a:pPr algn="ctr" fontAlgn="b"/>
                      <a:r>
                        <a:rPr lang="es-ES" sz="2400" u="none" strike="noStrike"/>
                        <a:t>27,1%</a:t>
                      </a:r>
                      <a:endParaRPr lang="es-ES" sz="2400" b="0" i="0" u="none" strike="noStrike">
                        <a:solidFill>
                          <a:srgbClr val="000000"/>
                        </a:solidFill>
                        <a:latin typeface="Calibri"/>
                      </a:endParaRPr>
                    </a:p>
                  </a:txBody>
                  <a:tcPr marL="0" marR="0" marT="0" marB="0" anchor="b"/>
                </a:tc>
              </a:tr>
              <a:tr h="549061">
                <a:tc>
                  <a:txBody>
                    <a:bodyPr/>
                    <a:lstStyle/>
                    <a:p>
                      <a:pPr algn="ctr" fontAlgn="b"/>
                      <a:r>
                        <a:rPr lang="es-ES" sz="2400" u="none" strike="noStrike"/>
                        <a:t>4º</a:t>
                      </a:r>
                      <a:endParaRPr lang="es-ES" sz="2400" b="0" i="0" u="none" strike="noStrike">
                        <a:solidFill>
                          <a:srgbClr val="000000"/>
                        </a:solidFill>
                        <a:latin typeface="Calibri"/>
                      </a:endParaRPr>
                    </a:p>
                  </a:txBody>
                  <a:tcPr marL="0" marR="0" marT="0" marB="0" anchor="b"/>
                </a:tc>
                <a:tc>
                  <a:txBody>
                    <a:bodyPr/>
                    <a:lstStyle/>
                    <a:p>
                      <a:pPr algn="ctr" fontAlgn="b"/>
                      <a:r>
                        <a:rPr lang="es-ES" sz="2400" u="none" strike="noStrike" dirty="0"/>
                        <a:t>15</a:t>
                      </a:r>
                      <a:endParaRPr lang="es-ES" sz="2400" b="0" i="0" u="none" strike="noStrike" dirty="0">
                        <a:solidFill>
                          <a:srgbClr val="000000"/>
                        </a:solidFill>
                        <a:latin typeface="Calibri"/>
                      </a:endParaRPr>
                    </a:p>
                  </a:txBody>
                  <a:tcPr marL="0" marR="0" marT="0" marB="0" anchor="b"/>
                </a:tc>
                <a:tc>
                  <a:txBody>
                    <a:bodyPr/>
                    <a:lstStyle/>
                    <a:p>
                      <a:pPr algn="ctr" fontAlgn="b"/>
                      <a:r>
                        <a:rPr lang="es-ES" sz="2400" u="none" strike="noStrike"/>
                        <a:t>50</a:t>
                      </a:r>
                      <a:endParaRPr lang="es-ES" sz="2400" b="0" i="0" u="none" strike="noStrike">
                        <a:solidFill>
                          <a:srgbClr val="000000"/>
                        </a:solidFill>
                        <a:latin typeface="Calibri"/>
                      </a:endParaRPr>
                    </a:p>
                  </a:txBody>
                  <a:tcPr marL="0" marR="0" marT="0" marB="0" anchor="b"/>
                </a:tc>
                <a:tc>
                  <a:txBody>
                    <a:bodyPr/>
                    <a:lstStyle/>
                    <a:p>
                      <a:pPr algn="ctr" fontAlgn="b"/>
                      <a:r>
                        <a:rPr lang="es-ES" sz="2400" u="none" strike="noStrike"/>
                        <a:t>30,0%</a:t>
                      </a:r>
                      <a:endParaRPr lang="es-ES" sz="2400" b="0" i="0" u="none" strike="noStrike">
                        <a:solidFill>
                          <a:srgbClr val="000000"/>
                        </a:solidFill>
                        <a:latin typeface="Calibri"/>
                      </a:endParaRPr>
                    </a:p>
                  </a:txBody>
                  <a:tcPr marL="0" marR="0" marT="0" marB="0" anchor="b"/>
                </a:tc>
              </a:tr>
              <a:tr h="549061">
                <a:tc>
                  <a:txBody>
                    <a:bodyPr/>
                    <a:lstStyle/>
                    <a:p>
                      <a:pPr algn="ctr" fontAlgn="b"/>
                      <a:r>
                        <a:rPr lang="es-ES" sz="2400" u="none" strike="noStrike"/>
                        <a:t>5º</a:t>
                      </a:r>
                      <a:endParaRPr lang="es-ES" sz="2400" b="0" i="0" u="none" strike="noStrike">
                        <a:solidFill>
                          <a:srgbClr val="000000"/>
                        </a:solidFill>
                        <a:latin typeface="Calibri"/>
                      </a:endParaRPr>
                    </a:p>
                  </a:txBody>
                  <a:tcPr marL="0" marR="0" marT="0" marB="0" anchor="b"/>
                </a:tc>
                <a:tc>
                  <a:txBody>
                    <a:bodyPr/>
                    <a:lstStyle/>
                    <a:p>
                      <a:pPr algn="ctr" fontAlgn="b"/>
                      <a:r>
                        <a:rPr lang="es-ES" sz="2400" u="none" strike="noStrike" dirty="0"/>
                        <a:t>14</a:t>
                      </a:r>
                      <a:endParaRPr lang="es-ES" sz="2400" b="0" i="0" u="none" strike="noStrike" dirty="0">
                        <a:solidFill>
                          <a:srgbClr val="000000"/>
                        </a:solidFill>
                        <a:latin typeface="Calibri"/>
                      </a:endParaRPr>
                    </a:p>
                  </a:txBody>
                  <a:tcPr marL="0" marR="0" marT="0" marB="0" anchor="b"/>
                </a:tc>
                <a:tc>
                  <a:txBody>
                    <a:bodyPr/>
                    <a:lstStyle/>
                    <a:p>
                      <a:pPr algn="ctr" fontAlgn="b"/>
                      <a:r>
                        <a:rPr lang="es-ES" sz="2400" u="none" strike="noStrike"/>
                        <a:t>49</a:t>
                      </a:r>
                      <a:endParaRPr lang="es-ES" sz="2400" b="0" i="0" u="none" strike="noStrike">
                        <a:solidFill>
                          <a:srgbClr val="000000"/>
                        </a:solidFill>
                        <a:latin typeface="Calibri"/>
                      </a:endParaRPr>
                    </a:p>
                  </a:txBody>
                  <a:tcPr marL="0" marR="0" marT="0" marB="0" anchor="b"/>
                </a:tc>
                <a:tc>
                  <a:txBody>
                    <a:bodyPr/>
                    <a:lstStyle/>
                    <a:p>
                      <a:pPr algn="ctr" fontAlgn="b"/>
                      <a:r>
                        <a:rPr lang="es-ES" sz="2400" u="none" strike="noStrike" dirty="0"/>
                        <a:t>28,6%</a:t>
                      </a:r>
                      <a:endParaRPr lang="es-ES" sz="2400" b="0" i="0" u="none" strike="noStrike" dirty="0">
                        <a:solidFill>
                          <a:srgbClr val="000000"/>
                        </a:solidFill>
                        <a:latin typeface="Calibri"/>
                      </a:endParaRPr>
                    </a:p>
                  </a:txBody>
                  <a:tcPr marL="0" marR="0" marT="0" marB="0" anchor="b"/>
                </a:tc>
              </a:tr>
              <a:tr h="549061">
                <a:tc>
                  <a:txBody>
                    <a:bodyPr/>
                    <a:lstStyle/>
                    <a:p>
                      <a:pPr algn="ctr" fontAlgn="b"/>
                      <a:r>
                        <a:rPr lang="es-ES" sz="2400" u="none" strike="noStrike"/>
                        <a:t>6º</a:t>
                      </a:r>
                      <a:endParaRPr lang="es-ES" sz="2400" b="0" i="0" u="none" strike="noStrike">
                        <a:solidFill>
                          <a:srgbClr val="000000"/>
                        </a:solidFill>
                        <a:latin typeface="Calibri"/>
                      </a:endParaRPr>
                    </a:p>
                  </a:txBody>
                  <a:tcPr marL="0" marR="0" marT="0" marB="0" anchor="b"/>
                </a:tc>
                <a:tc>
                  <a:txBody>
                    <a:bodyPr/>
                    <a:lstStyle/>
                    <a:p>
                      <a:pPr algn="ctr" fontAlgn="b"/>
                      <a:r>
                        <a:rPr lang="es-ES" sz="2400" u="none" strike="noStrike" dirty="0"/>
                        <a:t>28</a:t>
                      </a:r>
                      <a:endParaRPr lang="es-ES" sz="2400" b="0" i="0" u="none" strike="noStrike" dirty="0">
                        <a:solidFill>
                          <a:srgbClr val="000000"/>
                        </a:solidFill>
                        <a:latin typeface="Calibri"/>
                      </a:endParaRPr>
                    </a:p>
                  </a:txBody>
                  <a:tcPr marL="0" marR="0" marT="0" marB="0" anchor="b"/>
                </a:tc>
                <a:tc>
                  <a:txBody>
                    <a:bodyPr/>
                    <a:lstStyle/>
                    <a:p>
                      <a:pPr algn="ctr" fontAlgn="b"/>
                      <a:r>
                        <a:rPr lang="es-ES" sz="2400" u="none" strike="noStrike" dirty="0"/>
                        <a:t>55</a:t>
                      </a:r>
                      <a:endParaRPr lang="es-ES" sz="2400" b="0" i="0" u="none" strike="noStrike" dirty="0">
                        <a:solidFill>
                          <a:srgbClr val="000000"/>
                        </a:solidFill>
                        <a:latin typeface="Calibri"/>
                      </a:endParaRPr>
                    </a:p>
                  </a:txBody>
                  <a:tcPr marL="0" marR="0" marT="0" marB="0" anchor="b"/>
                </a:tc>
                <a:tc>
                  <a:txBody>
                    <a:bodyPr/>
                    <a:lstStyle/>
                    <a:p>
                      <a:pPr algn="ctr" fontAlgn="b"/>
                      <a:r>
                        <a:rPr lang="es-ES" sz="2400" u="none" strike="noStrike" dirty="0"/>
                        <a:t>50,9%</a:t>
                      </a:r>
                      <a:endParaRPr lang="es-ES" sz="2400" b="0" i="0" u="none" strike="noStrike" dirty="0">
                        <a:solidFill>
                          <a:srgbClr val="000000"/>
                        </a:solidFill>
                        <a:latin typeface="Calibri"/>
                      </a:endParaRPr>
                    </a:p>
                  </a:txBody>
                  <a:tcPr marL="0" marR="0" marT="0" marB="0" anchor="b"/>
                </a:tc>
              </a:tr>
              <a:tr h="549061">
                <a:tc>
                  <a:txBody>
                    <a:bodyPr/>
                    <a:lstStyle/>
                    <a:p>
                      <a:pPr algn="ctr" fontAlgn="b"/>
                      <a:r>
                        <a:rPr lang="es-ES" sz="2400" u="none" strike="noStrike"/>
                        <a:t>Sin curso</a:t>
                      </a:r>
                      <a:endParaRPr lang="es-ES" sz="2400" b="0" i="0" u="none" strike="noStrike">
                        <a:solidFill>
                          <a:srgbClr val="000000"/>
                        </a:solidFill>
                        <a:latin typeface="Calibri"/>
                      </a:endParaRPr>
                    </a:p>
                  </a:txBody>
                  <a:tcPr marL="0" marR="0" marT="0" marB="0" anchor="b"/>
                </a:tc>
                <a:tc>
                  <a:txBody>
                    <a:bodyPr/>
                    <a:lstStyle/>
                    <a:p>
                      <a:pPr algn="ctr" fontAlgn="b"/>
                      <a:r>
                        <a:rPr lang="es-ES" sz="2400" u="none" strike="noStrike" dirty="0"/>
                        <a:t>2</a:t>
                      </a:r>
                      <a:endParaRPr lang="es-ES" sz="2400" b="0" i="0" u="none" strike="noStrike" dirty="0">
                        <a:solidFill>
                          <a:srgbClr val="000000"/>
                        </a:solidFill>
                        <a:latin typeface="Calibri"/>
                      </a:endParaRPr>
                    </a:p>
                  </a:txBody>
                  <a:tcPr marL="0" marR="0" marT="0" marB="0" anchor="b"/>
                </a:tc>
                <a:tc>
                  <a:txBody>
                    <a:bodyPr/>
                    <a:lstStyle/>
                    <a:p>
                      <a:pPr algn="ctr" fontAlgn="b"/>
                      <a:r>
                        <a:rPr lang="es-ES" sz="2400" u="none" strike="noStrike" dirty="0"/>
                        <a:t> </a:t>
                      </a:r>
                      <a:endParaRPr lang="es-ES" sz="2400" b="0" i="0" u="none" strike="noStrike" dirty="0">
                        <a:solidFill>
                          <a:srgbClr val="000000"/>
                        </a:solidFill>
                        <a:latin typeface="Calibri"/>
                      </a:endParaRPr>
                    </a:p>
                  </a:txBody>
                  <a:tcPr marL="0" marR="0" marT="0" marB="0" anchor="b"/>
                </a:tc>
                <a:tc>
                  <a:txBody>
                    <a:bodyPr/>
                    <a:lstStyle/>
                    <a:p>
                      <a:pPr algn="l" fontAlgn="b"/>
                      <a:r>
                        <a:rPr lang="es-ES" sz="2400" u="none" strike="noStrike" dirty="0"/>
                        <a:t> </a:t>
                      </a:r>
                      <a:endParaRPr lang="es-ES" sz="2400" b="0" i="0" u="none" strike="noStrike" dirty="0">
                        <a:solidFill>
                          <a:srgbClr val="000000"/>
                        </a:solidFill>
                        <a:latin typeface="Calibri"/>
                      </a:endParaRPr>
                    </a:p>
                  </a:txBody>
                  <a:tcPr marL="0" marR="0" marT="0" marB="0" anchor="b"/>
                </a:tc>
              </a:tr>
            </a:tbl>
          </a:graphicData>
        </a:graphic>
      </p:graphicFrame>
      <p:sp>
        <p:nvSpPr>
          <p:cNvPr id="5" name="4 CuadroTexto"/>
          <p:cNvSpPr txBox="1"/>
          <p:nvPr/>
        </p:nvSpPr>
        <p:spPr>
          <a:xfrm>
            <a:off x="971600" y="5805264"/>
            <a:ext cx="7579832" cy="923330"/>
          </a:xfrm>
          <a:prstGeom prst="rect">
            <a:avLst/>
          </a:prstGeom>
          <a:noFill/>
        </p:spPr>
        <p:txBody>
          <a:bodyPr wrap="none" rtlCol="0">
            <a:spAutoFit/>
          </a:bodyPr>
          <a:lstStyle/>
          <a:p>
            <a:r>
              <a:rPr lang="es-ES" dirty="0" smtClean="0"/>
              <a:t>* Octubre 2015</a:t>
            </a:r>
          </a:p>
          <a:p>
            <a:r>
              <a:rPr lang="es-ES" dirty="0" smtClean="0"/>
              <a:t>** Tal vez estos porcentajes sean mayores, porque no </a:t>
            </a:r>
            <a:r>
              <a:rPr lang="es-ES" dirty="0" err="1" smtClean="0"/>
              <a:t>tod@s</a:t>
            </a:r>
            <a:r>
              <a:rPr lang="es-ES" dirty="0" smtClean="0"/>
              <a:t> </a:t>
            </a:r>
            <a:r>
              <a:rPr lang="es-ES" dirty="0" err="1" smtClean="0"/>
              <a:t>l@s</a:t>
            </a:r>
            <a:r>
              <a:rPr lang="es-ES" dirty="0" smtClean="0"/>
              <a:t> </a:t>
            </a:r>
            <a:r>
              <a:rPr lang="es-ES" dirty="0" err="1" smtClean="0"/>
              <a:t>niñ@s</a:t>
            </a:r>
            <a:r>
              <a:rPr lang="es-ES" dirty="0" smtClean="0"/>
              <a:t> llevan </a:t>
            </a:r>
          </a:p>
          <a:p>
            <a:r>
              <a:rPr lang="es-ES" dirty="0" smtClean="0"/>
              <a:t>deberes a casa ¿?</a:t>
            </a:r>
            <a:endParaRPr lang="es-E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9.-Bajo tu punto de vista, en general, las tareas escolares en </a:t>
            </a:r>
            <a:r>
              <a:rPr lang="es-ES" sz="2800" b="1" dirty="0" smtClean="0"/>
              <a:t>Primaria…</a:t>
            </a:r>
            <a:endParaRPr lang="es-ES" sz="2800" dirty="0"/>
          </a:p>
        </p:txBody>
      </p:sp>
      <p:graphicFrame>
        <p:nvGraphicFramePr>
          <p:cNvPr id="5" name="1 Gráfico"/>
          <p:cNvGraphicFramePr/>
          <p:nvPr/>
        </p:nvGraphicFramePr>
        <p:xfrm>
          <a:off x="251520" y="1412776"/>
          <a:ext cx="8640960" cy="52565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9.-Bajo tu punto de vista, en general, las tareas escolares en </a:t>
            </a:r>
            <a:r>
              <a:rPr lang="es-ES" sz="2800" b="1" dirty="0" smtClean="0"/>
              <a:t>Primaria…</a:t>
            </a:r>
            <a:endParaRPr lang="es-ES" sz="2800" dirty="0"/>
          </a:p>
        </p:txBody>
      </p:sp>
      <p:graphicFrame>
        <p:nvGraphicFramePr>
          <p:cNvPr id="4" name="4 Gráfico"/>
          <p:cNvGraphicFramePr/>
          <p:nvPr/>
        </p:nvGraphicFramePr>
        <p:xfrm>
          <a:off x="827584" y="1484784"/>
          <a:ext cx="7632848" cy="50405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13.- Las tareas escolares son útiles para el aprendizaje</a:t>
            </a:r>
            <a:r>
              <a:rPr lang="es-ES" sz="2800" dirty="0" smtClean="0"/>
              <a:t> </a:t>
            </a:r>
            <a:endParaRPr lang="es-ES" sz="2800" dirty="0"/>
          </a:p>
        </p:txBody>
      </p:sp>
      <p:graphicFrame>
        <p:nvGraphicFramePr>
          <p:cNvPr id="5" name="1 Gráfico"/>
          <p:cNvGraphicFramePr/>
          <p:nvPr/>
        </p:nvGraphicFramePr>
        <p:xfrm>
          <a:off x="395536" y="1268760"/>
          <a:ext cx="8352928" cy="52565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13.- Las tareas escolares son útiles para el aprendizaje</a:t>
            </a:r>
            <a:r>
              <a:rPr lang="es-ES" sz="2800" dirty="0" smtClean="0"/>
              <a:t> </a:t>
            </a:r>
            <a:endParaRPr lang="es-ES" sz="2800" dirty="0"/>
          </a:p>
        </p:txBody>
      </p:sp>
      <p:graphicFrame>
        <p:nvGraphicFramePr>
          <p:cNvPr id="5" name="2 Gráfico"/>
          <p:cNvGraphicFramePr/>
          <p:nvPr/>
        </p:nvGraphicFramePr>
        <p:xfrm>
          <a:off x="251520" y="1412776"/>
          <a:ext cx="8496944" cy="511256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2800" b="1" dirty="0"/>
              <a:t>10.- ¿Sabes que durante el curso 2013-2014 se realizó en nuestro colegio un ciclo de charlas-debate acerca de las tareas escolares?</a:t>
            </a:r>
            <a:r>
              <a:rPr lang="es-ES" sz="2800" dirty="0" smtClean="0"/>
              <a:t> </a:t>
            </a:r>
            <a:endParaRPr lang="es-ES" sz="2800" dirty="0"/>
          </a:p>
        </p:txBody>
      </p:sp>
      <p:graphicFrame>
        <p:nvGraphicFramePr>
          <p:cNvPr id="4" name="1 Gráfico"/>
          <p:cNvGraphicFramePr/>
          <p:nvPr/>
        </p:nvGraphicFramePr>
        <p:xfrm>
          <a:off x="323528" y="1772816"/>
          <a:ext cx="8496944" cy="50851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12.- La familia organiza las tardes dependiendo de las tareas escolares</a:t>
            </a:r>
            <a:endParaRPr lang="es-ES" sz="2800" dirty="0"/>
          </a:p>
        </p:txBody>
      </p:sp>
      <p:graphicFrame>
        <p:nvGraphicFramePr>
          <p:cNvPr id="4" name="1 Gráfico"/>
          <p:cNvGraphicFramePr/>
          <p:nvPr/>
        </p:nvGraphicFramePr>
        <p:xfrm>
          <a:off x="251520" y="1412776"/>
          <a:ext cx="8640960" cy="52565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12.- La familia organiza las tardes dependiendo de las tareas escolares</a:t>
            </a:r>
            <a:endParaRPr lang="es-ES" sz="2800" dirty="0"/>
          </a:p>
        </p:txBody>
      </p:sp>
      <p:graphicFrame>
        <p:nvGraphicFramePr>
          <p:cNvPr id="6" name="2 Gráfico"/>
          <p:cNvGraphicFramePr/>
          <p:nvPr/>
        </p:nvGraphicFramePr>
        <p:xfrm>
          <a:off x="251520" y="1412776"/>
          <a:ext cx="8496944" cy="50405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14.- Las tareas escolares son motivo de discusión familiar</a:t>
            </a:r>
            <a:r>
              <a:rPr lang="es-ES" sz="2800" dirty="0" smtClean="0"/>
              <a:t> </a:t>
            </a:r>
            <a:endParaRPr lang="es-ES" sz="2800" dirty="0"/>
          </a:p>
        </p:txBody>
      </p:sp>
      <p:graphicFrame>
        <p:nvGraphicFramePr>
          <p:cNvPr id="4" name="1 Gráfico"/>
          <p:cNvGraphicFramePr/>
          <p:nvPr/>
        </p:nvGraphicFramePr>
        <p:xfrm>
          <a:off x="251520" y="1412776"/>
          <a:ext cx="8784976" cy="52565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14.- Las tareas escolares son motivo de discusión familiar</a:t>
            </a:r>
            <a:r>
              <a:rPr lang="es-ES" sz="2800" dirty="0" smtClean="0"/>
              <a:t> </a:t>
            </a:r>
            <a:endParaRPr lang="es-ES" sz="2800" dirty="0"/>
          </a:p>
        </p:txBody>
      </p:sp>
      <p:graphicFrame>
        <p:nvGraphicFramePr>
          <p:cNvPr id="5" name="2 Gráfico"/>
          <p:cNvGraphicFramePr/>
          <p:nvPr/>
        </p:nvGraphicFramePr>
        <p:xfrm>
          <a:off x="251520" y="1412776"/>
          <a:ext cx="8496944" cy="511256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15.- Mi hijo/a compagina con facilidad las tareas escolares con la vida familiar</a:t>
            </a:r>
            <a:r>
              <a:rPr lang="es-ES" sz="2800" dirty="0" smtClean="0"/>
              <a:t> </a:t>
            </a:r>
            <a:endParaRPr lang="es-ES" sz="2800" dirty="0"/>
          </a:p>
        </p:txBody>
      </p:sp>
      <p:graphicFrame>
        <p:nvGraphicFramePr>
          <p:cNvPr id="7" name="1 Gráfico"/>
          <p:cNvGraphicFramePr/>
          <p:nvPr/>
        </p:nvGraphicFramePr>
        <p:xfrm>
          <a:off x="179512" y="1412776"/>
          <a:ext cx="8856984" cy="52565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0"/>
            <a:ext cx="7772400" cy="1470025"/>
          </a:xfrm>
        </p:spPr>
        <p:txBody>
          <a:bodyPr>
            <a:normAutofit/>
          </a:bodyPr>
          <a:lstStyle/>
          <a:p>
            <a:r>
              <a:rPr lang="es-ES" sz="2800" b="1" dirty="0"/>
              <a:t>1.- Tiempo dedicado a las tareas escolares de lunes a </a:t>
            </a:r>
            <a:r>
              <a:rPr lang="es-ES" sz="2800" b="1" dirty="0" smtClean="0"/>
              <a:t>viernes</a:t>
            </a:r>
            <a:endParaRPr lang="es-ES" sz="2800" b="1" dirty="0"/>
          </a:p>
        </p:txBody>
      </p:sp>
      <p:graphicFrame>
        <p:nvGraphicFramePr>
          <p:cNvPr id="4" name="1 Gráfico"/>
          <p:cNvGraphicFramePr/>
          <p:nvPr/>
        </p:nvGraphicFramePr>
        <p:xfrm>
          <a:off x="539552" y="1340768"/>
          <a:ext cx="8208912" cy="511256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15.- Mi hijo/a compagina con facilidad las tareas escolares con la vida familiar</a:t>
            </a:r>
            <a:r>
              <a:rPr lang="es-ES" sz="2800" dirty="0" smtClean="0"/>
              <a:t> </a:t>
            </a:r>
            <a:endParaRPr lang="es-ES" sz="2800" dirty="0"/>
          </a:p>
        </p:txBody>
      </p:sp>
      <p:graphicFrame>
        <p:nvGraphicFramePr>
          <p:cNvPr id="6" name="3 Gráfico"/>
          <p:cNvGraphicFramePr/>
          <p:nvPr/>
        </p:nvGraphicFramePr>
        <p:xfrm>
          <a:off x="611560" y="1484784"/>
          <a:ext cx="7992888" cy="47525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a:bodyPr>
          <a:lstStyle/>
          <a:p>
            <a:r>
              <a:rPr lang="es-ES" sz="2400" b="1" dirty="0" smtClean="0"/>
              <a:t>COMENTARIOS</a:t>
            </a:r>
            <a:endParaRPr lang="es-ES" sz="2400" b="1" dirty="0"/>
          </a:p>
        </p:txBody>
      </p:sp>
      <p:sp>
        <p:nvSpPr>
          <p:cNvPr id="3" name="2 Marcador de contenido"/>
          <p:cNvSpPr>
            <a:spLocks noGrp="1"/>
          </p:cNvSpPr>
          <p:nvPr>
            <p:ph idx="1"/>
          </p:nvPr>
        </p:nvSpPr>
        <p:spPr>
          <a:xfrm>
            <a:off x="179512" y="980728"/>
            <a:ext cx="8640960" cy="5400600"/>
          </a:xfrm>
        </p:spPr>
        <p:txBody>
          <a:bodyPr>
            <a:noAutofit/>
          </a:bodyPr>
          <a:lstStyle/>
          <a:p>
            <a:r>
              <a:rPr lang="es-ES" sz="2200" dirty="0"/>
              <a:t>Nº </a:t>
            </a:r>
            <a:r>
              <a:rPr lang="es-ES" sz="2200" dirty="0" smtClean="0"/>
              <a:t>3: A </a:t>
            </a:r>
            <a:r>
              <a:rPr lang="es-ES" sz="2200" dirty="0"/>
              <a:t>veces los padres por motivos de trabajo no se puede dar todo el tiempo necesario para hacer los deberes con los hijos.</a:t>
            </a:r>
          </a:p>
          <a:p>
            <a:r>
              <a:rPr lang="es-ES" sz="2200" dirty="0"/>
              <a:t>Nº </a:t>
            </a:r>
            <a:r>
              <a:rPr lang="es-ES" sz="2200" dirty="0" smtClean="0"/>
              <a:t>7: Consideramos </a:t>
            </a:r>
            <a:r>
              <a:rPr lang="es-ES" sz="2200" dirty="0"/>
              <a:t>que, mientras las tareas escolares sean un refuerzo, deben mantenerse, siempre que sean un recordatorio de lo visto en clase y no sustituyan lo que se debería haber explicado en ésta.</a:t>
            </a:r>
          </a:p>
          <a:p>
            <a:r>
              <a:rPr lang="es-ES" sz="2200" dirty="0"/>
              <a:t>Nº </a:t>
            </a:r>
            <a:r>
              <a:rPr lang="es-ES" sz="2200" dirty="0" smtClean="0"/>
              <a:t>9: Bajo </a:t>
            </a:r>
            <a:r>
              <a:rPr lang="es-ES" sz="2200" dirty="0"/>
              <a:t>mi punto de vista los ejercicios los deberían hacer en el colegio y los menos posibles para </a:t>
            </a:r>
            <a:r>
              <a:rPr lang="es-ES" sz="2200" dirty="0" smtClean="0"/>
              <a:t>casa. </a:t>
            </a:r>
            <a:r>
              <a:rPr lang="es-ES" sz="2200" dirty="0"/>
              <a:t>Gracias. Un saludo.</a:t>
            </a:r>
          </a:p>
          <a:p>
            <a:r>
              <a:rPr lang="es-ES" sz="2200" dirty="0" smtClean="0"/>
              <a:t>Nº10: Creo </a:t>
            </a:r>
            <a:r>
              <a:rPr lang="es-ES" sz="2200" dirty="0"/>
              <a:t>que está bien que tengan tarea, paro solo la necesaria, porque también deben tener tiempo libre. No solo hacer tarea. Muchos días mi hijo deja de ir al fútbol debido a toda la tarea que trae a casa.</a:t>
            </a:r>
          </a:p>
          <a:p>
            <a:r>
              <a:rPr lang="es-ES" sz="2200" dirty="0"/>
              <a:t>Nº </a:t>
            </a:r>
            <a:r>
              <a:rPr lang="es-ES" sz="2200" dirty="0" smtClean="0"/>
              <a:t>12: Consideramos </a:t>
            </a:r>
            <a:r>
              <a:rPr lang="es-ES" sz="2200" dirty="0"/>
              <a:t>que es necesario mandar deberes pero no tantos, puesto que los niños llegan cansados de clase y también tienen que poder jugar y hacer otras actividades extraescolares.</a:t>
            </a:r>
          </a:p>
          <a:p>
            <a:endParaRPr lang="es-ES" sz="22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a:bodyPr>
          <a:lstStyle/>
          <a:p>
            <a:r>
              <a:rPr lang="es-ES" sz="2400" b="1" dirty="0" smtClean="0"/>
              <a:t>COMENTARIOS II</a:t>
            </a:r>
            <a:endParaRPr lang="es-ES" sz="2400" b="1" dirty="0"/>
          </a:p>
        </p:txBody>
      </p:sp>
      <p:sp>
        <p:nvSpPr>
          <p:cNvPr id="4" name="3 Marcador de contenido"/>
          <p:cNvSpPr>
            <a:spLocks noGrp="1"/>
          </p:cNvSpPr>
          <p:nvPr>
            <p:ph idx="1"/>
          </p:nvPr>
        </p:nvSpPr>
        <p:spPr>
          <a:xfrm>
            <a:off x="395536" y="836712"/>
            <a:ext cx="8496944" cy="4525963"/>
          </a:xfrm>
        </p:spPr>
        <p:txBody>
          <a:bodyPr>
            <a:noAutofit/>
          </a:bodyPr>
          <a:lstStyle/>
          <a:p>
            <a:r>
              <a:rPr lang="es-ES" sz="2100" dirty="0" smtClean="0"/>
              <a:t>Nº 14: Me parece bien que los niños lleven algo de deberes a casa pero no en exceso, porque hay en colegios que los niños tienen 2 y 3 o más horas de estudio al día y eso no les deja tiempo ni para jugar. Pienso que jugar también es fundamental en la vida de un niño además de otras cosas.</a:t>
            </a:r>
          </a:p>
          <a:p>
            <a:r>
              <a:rPr lang="es-ES" sz="2100" dirty="0" smtClean="0"/>
              <a:t>Nº 19: Creo </a:t>
            </a:r>
            <a:r>
              <a:rPr lang="es-ES" sz="2100" dirty="0"/>
              <a:t>que los deberes son útiles para reforzar el aprendizaje, y no impiden que el niño pueda disfrutar de tiempo libre y tener tiempo para realizar otras actividades de ocio.</a:t>
            </a:r>
          </a:p>
          <a:p>
            <a:r>
              <a:rPr lang="es-ES" sz="2100" dirty="0"/>
              <a:t>Nº </a:t>
            </a:r>
            <a:r>
              <a:rPr lang="es-ES" sz="2100" dirty="0" smtClean="0"/>
              <a:t>20: Considero </a:t>
            </a:r>
            <a:r>
              <a:rPr lang="es-ES" sz="2100" dirty="0"/>
              <a:t>que debería de haber tareas siempre y cuando no fuesen excesivos y que fueran enfocados para fijar contenidos expuestos en clase, o dirigidos a buscar la motivación e interés de los niños.</a:t>
            </a:r>
          </a:p>
          <a:p>
            <a:r>
              <a:rPr lang="es-ES" sz="2100" dirty="0"/>
              <a:t>Nº </a:t>
            </a:r>
            <a:r>
              <a:rPr lang="es-ES" sz="2100" dirty="0" smtClean="0"/>
              <a:t>23: A mí </a:t>
            </a:r>
            <a:r>
              <a:rPr lang="es-ES" sz="2100" dirty="0"/>
              <a:t>me parece que últimamente se carga de deberes a los niños y casi no tienen tiempo para el tiempo libre, sobre todo los fines de semana no tienen tiempo para desconectar.</a:t>
            </a:r>
          </a:p>
          <a:p>
            <a:pPr>
              <a:buNone/>
            </a:pPr>
            <a:r>
              <a:rPr lang="es-ES" sz="2100" dirty="0" smtClean="0"/>
              <a:t>       En </a:t>
            </a:r>
            <a:r>
              <a:rPr lang="es-ES" sz="2100" dirty="0"/>
              <a:t>vacaciones pasa lo mismo si te quieres ir tienes que irte con la mochila y los libros para que termine. Me parece exagerado la cantidad de deberes que se les manda</a:t>
            </a:r>
            <a:r>
              <a:rPr lang="es-ES" sz="2100" dirty="0" smtClean="0"/>
              <a:t>.</a:t>
            </a:r>
            <a:endParaRPr lang="es-ES" sz="21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a:bodyPr>
          <a:lstStyle/>
          <a:p>
            <a:r>
              <a:rPr lang="es-ES" sz="2400" b="1" dirty="0" smtClean="0"/>
              <a:t>COMENTARIOS III</a:t>
            </a:r>
            <a:endParaRPr lang="es-ES" sz="2400" b="1" dirty="0"/>
          </a:p>
        </p:txBody>
      </p:sp>
      <p:sp>
        <p:nvSpPr>
          <p:cNvPr id="4" name="3 Marcador de contenido"/>
          <p:cNvSpPr>
            <a:spLocks noGrp="1"/>
          </p:cNvSpPr>
          <p:nvPr>
            <p:ph idx="1"/>
          </p:nvPr>
        </p:nvSpPr>
        <p:spPr>
          <a:xfrm>
            <a:off x="395536" y="836712"/>
            <a:ext cx="8496944" cy="4525963"/>
          </a:xfrm>
        </p:spPr>
        <p:txBody>
          <a:bodyPr>
            <a:noAutofit/>
          </a:bodyPr>
          <a:lstStyle/>
          <a:p>
            <a:r>
              <a:rPr lang="es-ES" sz="2200" dirty="0" smtClean="0"/>
              <a:t>Nº 25: A nosotros no nos importa que repase algo, durante las vacaciones. Pero estas navidades ha sido demasiada tarea. Hay que respetar un poco los días de descanso.</a:t>
            </a:r>
          </a:p>
          <a:p>
            <a:r>
              <a:rPr lang="es-ES" sz="2200" dirty="0" smtClean="0"/>
              <a:t>Nº 26: Los niños tienen demasiadas tareas para hacer en casa, no dejan de ser niños y tienen que jugar, pero las tareas del cole le ocupan el mayor tiempo del día.</a:t>
            </a:r>
          </a:p>
          <a:p>
            <a:pPr>
              <a:buNone/>
            </a:pPr>
            <a:r>
              <a:rPr lang="es-ES" sz="2200" dirty="0" smtClean="0"/>
              <a:t>	Un adulto por norma tiene 8 horas laborables, un niño entre lo que está en el cole y luego dedica en casa, supera con creces las 8 horas. </a:t>
            </a:r>
          </a:p>
          <a:p>
            <a:pPr>
              <a:buNone/>
            </a:pPr>
            <a:r>
              <a:rPr lang="es-ES" sz="2200" dirty="0" smtClean="0"/>
              <a:t>	Dejemos a los niños ser niños.</a:t>
            </a:r>
          </a:p>
          <a:p>
            <a:r>
              <a:rPr lang="es-ES" sz="2200" dirty="0" smtClean="0"/>
              <a:t>Nº 29: Las tareas escolares aburren a mi hija. Ella dice que son repetitivas y que hace cosas con las que no aprende o aprende poco.</a:t>
            </a:r>
          </a:p>
          <a:p>
            <a:pPr>
              <a:buNone/>
            </a:pPr>
            <a:r>
              <a:rPr lang="es-ES" sz="2200" dirty="0" smtClean="0"/>
              <a:t>	Es una pena, pero justo consiguen lo contrario de lo que pretenden, lejos de reforzar o motivar, aburren a </a:t>
            </a:r>
            <a:r>
              <a:rPr lang="es-ES" sz="2200" dirty="0" err="1" smtClean="0"/>
              <a:t>l@s</a:t>
            </a:r>
            <a:r>
              <a:rPr lang="es-ES" sz="2200" dirty="0" smtClean="0"/>
              <a:t> </a:t>
            </a:r>
            <a:r>
              <a:rPr lang="es-ES" sz="2200" dirty="0" err="1" smtClean="0"/>
              <a:t>niñ@s</a:t>
            </a:r>
            <a:r>
              <a:rPr lang="es-ES" sz="2200" dirty="0" smtClean="0"/>
              <a:t>.</a:t>
            </a:r>
          </a:p>
          <a:p>
            <a:pPr>
              <a:buNone/>
            </a:pPr>
            <a:r>
              <a:rPr lang="es-ES" sz="2200" dirty="0" smtClean="0"/>
              <a:t>	Nos gustaría una metodología que fuera más motivadora, como la de proyectos, con la que aprenden muchísimo.</a:t>
            </a:r>
          </a:p>
          <a:p>
            <a:endParaRPr lang="es-ES" sz="22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a:bodyPr>
          <a:lstStyle/>
          <a:p>
            <a:r>
              <a:rPr lang="es-ES" sz="2400" b="1" dirty="0" smtClean="0"/>
              <a:t>COMENTARIOS IV</a:t>
            </a:r>
            <a:endParaRPr lang="es-ES" sz="2400" b="1" dirty="0"/>
          </a:p>
        </p:txBody>
      </p:sp>
      <p:sp>
        <p:nvSpPr>
          <p:cNvPr id="4" name="3 Marcador de contenido"/>
          <p:cNvSpPr>
            <a:spLocks noGrp="1"/>
          </p:cNvSpPr>
          <p:nvPr>
            <p:ph idx="1"/>
          </p:nvPr>
        </p:nvSpPr>
        <p:spPr>
          <a:xfrm>
            <a:off x="395536" y="836712"/>
            <a:ext cx="8496944" cy="4525963"/>
          </a:xfrm>
        </p:spPr>
        <p:txBody>
          <a:bodyPr>
            <a:noAutofit/>
          </a:bodyPr>
          <a:lstStyle/>
          <a:p>
            <a:r>
              <a:rPr lang="es-ES" sz="2100" dirty="0" smtClean="0"/>
              <a:t>Nº 30: Para mi hija es complicado centrarse en hacer deberes por la tarde, que ya está cansada de todo el día. Solo quiere jugar y tener tiempo libre. Ella misma ha pedido no tener actividades extraescolares, para poder tener tiempo libre.</a:t>
            </a:r>
          </a:p>
          <a:p>
            <a:r>
              <a:rPr lang="es-ES" sz="2100" dirty="0" smtClean="0"/>
              <a:t>Nº 36: Todo esto de las tareas debería hacerse en clase que tienen tiempo y mucho.</a:t>
            </a:r>
          </a:p>
          <a:p>
            <a:r>
              <a:rPr lang="es-ES" sz="2100" dirty="0" smtClean="0"/>
              <a:t>Nº 42: Estoy totalmente de acuerdo con todos los deberes que mandan los profesores. Atentamente.</a:t>
            </a:r>
          </a:p>
          <a:p>
            <a:r>
              <a:rPr lang="es-ES" sz="2100" dirty="0" smtClean="0"/>
              <a:t>Nº 43: Me gustaría que les hicieran más exámenes semanales para que no tengan que estudiar tantos temas juntos y encima un montón de tarea, por lo que no les da tiempo a estudiar lo suficiente y no tengan que cenar a las 12:00 de la noche.</a:t>
            </a:r>
          </a:p>
          <a:p>
            <a:r>
              <a:rPr lang="es-ES" sz="2100" dirty="0" smtClean="0"/>
              <a:t>Nº 44: En el apartado 15, es mucho más complicado compaginar las tareas el fin de semana y en vacaciones. Porque aprovechamos ese tiempo para hacer disfrutar de nuestros hijos.</a:t>
            </a:r>
          </a:p>
          <a:p>
            <a:endParaRPr lang="es-ES" sz="2100" dirty="0" smtClean="0"/>
          </a:p>
          <a:p>
            <a:endParaRPr lang="es-ES" sz="21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a:bodyPr>
          <a:lstStyle/>
          <a:p>
            <a:r>
              <a:rPr lang="es-ES" sz="2400" b="1" dirty="0" smtClean="0"/>
              <a:t>COMENTARIOS V</a:t>
            </a:r>
            <a:endParaRPr lang="es-ES" sz="2400" b="1" dirty="0"/>
          </a:p>
        </p:txBody>
      </p:sp>
      <p:sp>
        <p:nvSpPr>
          <p:cNvPr id="4" name="3 Marcador de contenido"/>
          <p:cNvSpPr>
            <a:spLocks noGrp="1"/>
          </p:cNvSpPr>
          <p:nvPr>
            <p:ph idx="1"/>
          </p:nvPr>
        </p:nvSpPr>
        <p:spPr>
          <a:xfrm>
            <a:off x="395536" y="836712"/>
            <a:ext cx="8496944" cy="4525963"/>
          </a:xfrm>
        </p:spPr>
        <p:txBody>
          <a:bodyPr>
            <a:noAutofit/>
          </a:bodyPr>
          <a:lstStyle/>
          <a:p>
            <a:r>
              <a:rPr lang="es-ES" sz="2100" dirty="0" smtClean="0"/>
              <a:t>Nº 45: Pienso que todo es necesario en su justa medida, los deberes, estudios y tareas, lo son.</a:t>
            </a:r>
          </a:p>
          <a:p>
            <a:pPr>
              <a:buNone/>
            </a:pPr>
            <a:r>
              <a:rPr lang="es-ES" sz="2100" dirty="0" smtClean="0"/>
              <a:t>      No estoy de acuerdo en que desaparezcan. Saludos</a:t>
            </a:r>
          </a:p>
          <a:p>
            <a:r>
              <a:rPr lang="es-ES" sz="2100" dirty="0" smtClean="0"/>
              <a:t>Nº 48: Creo que, en el caso de mi hija, el trabajo basado en proyectos, tareas poco repetitivas y aprendizaje divertido, multiplica exponencialmente su manera de adquirir los conocimientos necesarios en este nivel.</a:t>
            </a:r>
          </a:p>
          <a:p>
            <a:pPr>
              <a:buNone/>
            </a:pPr>
            <a:r>
              <a:rPr lang="es-ES" sz="2100" dirty="0" smtClean="0"/>
              <a:t>     “Hagamos con ellos tortilla de patatas, los componentes e ingredientes y la elaboración podemos encontrarlos en cualquier lugar, pero un niño solo aprenderá a hacer una buena tortilla de patatas haciendo tortillas.”</a:t>
            </a:r>
          </a:p>
          <a:p>
            <a:r>
              <a:rPr lang="es-ES" sz="2100" dirty="0" smtClean="0"/>
              <a:t>Nº 51: A ver, en mi opinión: no es que se les ponga mucha tarea para casa, sin embargo esa tarea la deberían hacer en clase, para poder tener la tarde más tranquila y si necesitan repasar para exámenes que lo utilicen para eso, para estudiar, no que hay días que, entre tareas y estudiar para los exámenes del día siguiente se complica todo un poco. Gracias.</a:t>
            </a:r>
          </a:p>
          <a:p>
            <a:endParaRPr lang="es-ES" sz="21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a:bodyPr>
          <a:lstStyle/>
          <a:p>
            <a:r>
              <a:rPr lang="es-ES" sz="2400" b="1" dirty="0" smtClean="0"/>
              <a:t>COMENTARIOS VI</a:t>
            </a:r>
            <a:endParaRPr lang="es-ES" sz="2400" b="1" dirty="0"/>
          </a:p>
        </p:txBody>
      </p:sp>
      <p:sp>
        <p:nvSpPr>
          <p:cNvPr id="4" name="3 Marcador de contenido"/>
          <p:cNvSpPr>
            <a:spLocks noGrp="1"/>
          </p:cNvSpPr>
          <p:nvPr>
            <p:ph idx="1"/>
          </p:nvPr>
        </p:nvSpPr>
        <p:spPr>
          <a:xfrm>
            <a:off x="395536" y="836712"/>
            <a:ext cx="8496944" cy="4525963"/>
          </a:xfrm>
        </p:spPr>
        <p:txBody>
          <a:bodyPr>
            <a:noAutofit/>
          </a:bodyPr>
          <a:lstStyle/>
          <a:p>
            <a:r>
              <a:rPr lang="es-ES" sz="2100" dirty="0" smtClean="0"/>
              <a:t>Nº 52: Los deberes están bien, pero hay veces que es mucho, porque son deberes más estudiar y pasan casi toda la tarde con eso. Y yo creo que ya es mucho tiempo lo que están en el colegio para que luego también estén toda la tarde. Para mí son pequeños para que estén tanto tiempo con los estudios. Esa es mi opinión.</a:t>
            </a:r>
          </a:p>
          <a:p>
            <a:r>
              <a:rPr lang="es-ES" sz="2100" dirty="0" smtClean="0"/>
              <a:t>Nº 54: Creemos que según está actualmente la enseñanza los deberes pueden ser útiles para afianzar lo que se ha explicado en clase y para crear en los niños un hábito de estudio, muy necesario para cuando los niños acaben primaria y vayan al instituto. Todo ello cuando estos deberes no sean excesivos. Sin embargo no estamos de acuerdo con los deberes en vacaciones (Navidad y Semana Santa), ya que éstas deben servir para desconectar a los niños del trabajo del curso, siempre y cuando no sean necesarios en caso de niños que hayan suspendido o necesiten algún refuerzo.</a:t>
            </a:r>
          </a:p>
          <a:p>
            <a:r>
              <a:rPr lang="es-ES" sz="2100" dirty="0" smtClean="0"/>
              <a:t>Nº 59: El problema de las tareas se agrava por la elevada ratio de alumnos por profesor y la dificultad de comunicación con los tutores (tutorías más que escasas y en horarios incompatibles).</a:t>
            </a:r>
          </a:p>
          <a:p>
            <a:pPr>
              <a:buNone/>
            </a:pPr>
            <a:endParaRPr lang="es-ES" sz="21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a:bodyPr>
          <a:lstStyle/>
          <a:p>
            <a:r>
              <a:rPr lang="es-ES" sz="2400" b="1" dirty="0" smtClean="0"/>
              <a:t>COMENTARIOS VII</a:t>
            </a:r>
            <a:endParaRPr lang="es-ES" sz="2400" b="1" dirty="0"/>
          </a:p>
        </p:txBody>
      </p:sp>
      <p:sp>
        <p:nvSpPr>
          <p:cNvPr id="4" name="3 Marcador de contenido"/>
          <p:cNvSpPr>
            <a:spLocks noGrp="1"/>
          </p:cNvSpPr>
          <p:nvPr>
            <p:ph idx="1"/>
          </p:nvPr>
        </p:nvSpPr>
        <p:spPr>
          <a:xfrm>
            <a:off x="395536" y="836712"/>
            <a:ext cx="8496944" cy="4525963"/>
          </a:xfrm>
        </p:spPr>
        <p:txBody>
          <a:bodyPr>
            <a:noAutofit/>
          </a:bodyPr>
          <a:lstStyle/>
          <a:p>
            <a:r>
              <a:rPr lang="es-ES" sz="2200" dirty="0" smtClean="0"/>
              <a:t>Nº 65: Me produce una enorme tristeza ver como mi hijo ya no tiene ilusión por aprender, ya han dejado de gustarle las matemáticas, ya no quiere ir al colegio y mucho menos estudiar.</a:t>
            </a:r>
          </a:p>
          <a:p>
            <a:pPr>
              <a:buNone/>
            </a:pPr>
            <a:r>
              <a:rPr lang="es-ES" sz="2200" dirty="0" smtClean="0"/>
              <a:t>     Creo que la cantidad desbordante de deberes está consiguiendo un fracaso escolar en potencia cuando seguramente pretende lo contrario. No entiendo como no se dan cuenta de esto.</a:t>
            </a:r>
          </a:p>
          <a:p>
            <a:pPr>
              <a:buNone/>
            </a:pPr>
            <a:r>
              <a:rPr lang="es-ES" sz="2200" dirty="0" smtClean="0"/>
              <a:t>      Tampoco entiendo que la mitad de la clase suspenda y no se planteen que quizás, el problema no sea de </a:t>
            </a:r>
            <a:r>
              <a:rPr lang="es-ES" sz="2200" dirty="0" err="1" smtClean="0"/>
              <a:t>l@s</a:t>
            </a:r>
            <a:r>
              <a:rPr lang="es-ES" sz="2200" dirty="0" smtClean="0"/>
              <a:t> </a:t>
            </a:r>
            <a:r>
              <a:rPr lang="es-ES" sz="2200" dirty="0" err="1" smtClean="0"/>
              <a:t>niñ@s</a:t>
            </a:r>
            <a:r>
              <a:rPr lang="es-ES" sz="2200" dirty="0" smtClean="0"/>
              <a:t>.</a:t>
            </a:r>
          </a:p>
          <a:p>
            <a:pPr>
              <a:buNone/>
            </a:pPr>
            <a:r>
              <a:rPr lang="es-ES" sz="2200" dirty="0" smtClean="0"/>
              <a:t>      Tampoco entiendo que se sigan implantando métodos de enseñanza del siglo XX en el siglo XXI.</a:t>
            </a:r>
          </a:p>
          <a:p>
            <a:pPr>
              <a:buNone/>
            </a:pPr>
            <a:r>
              <a:rPr lang="es-ES" sz="2200" dirty="0" smtClean="0"/>
              <a:t>      Pero </a:t>
            </a:r>
            <a:r>
              <a:rPr lang="es-ES" sz="2200" dirty="0" err="1" smtClean="0"/>
              <a:t>sÍ</a:t>
            </a:r>
            <a:r>
              <a:rPr lang="es-ES" sz="2200" dirty="0" smtClean="0"/>
              <a:t> entiendo que tanto esfuerzo, tanta falta de diálogo y tanta falta de creatividad está aburriendo enormemente a </a:t>
            </a:r>
            <a:r>
              <a:rPr lang="es-ES" sz="2200" dirty="0" err="1" smtClean="0"/>
              <a:t>l@s</a:t>
            </a:r>
            <a:r>
              <a:rPr lang="es-ES" sz="2200" dirty="0" smtClean="0"/>
              <a:t> </a:t>
            </a:r>
            <a:r>
              <a:rPr lang="es-ES" sz="2200" dirty="0" err="1" smtClean="0"/>
              <a:t>niñ@s</a:t>
            </a:r>
            <a:r>
              <a:rPr lang="es-ES" sz="2200" dirty="0" smtClean="0"/>
              <a:t>. Y que cuando </a:t>
            </a:r>
            <a:r>
              <a:rPr lang="es-ES" sz="2200" dirty="0" err="1" smtClean="0"/>
              <a:t>l@s</a:t>
            </a:r>
            <a:r>
              <a:rPr lang="es-ES" sz="2200" dirty="0" smtClean="0"/>
              <a:t> </a:t>
            </a:r>
            <a:r>
              <a:rPr lang="es-ES" sz="2200" dirty="0" err="1" smtClean="0"/>
              <a:t>niñ@s</a:t>
            </a:r>
            <a:r>
              <a:rPr lang="es-ES" sz="2200" dirty="0" smtClean="0"/>
              <a:t> se aburren perdemos algo más que el tiempo.</a:t>
            </a:r>
          </a:p>
          <a:p>
            <a:endParaRPr lang="es-ES" sz="21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a:bodyPr>
          <a:lstStyle/>
          <a:p>
            <a:r>
              <a:rPr lang="es-ES" sz="2400" b="1" dirty="0" smtClean="0"/>
              <a:t>COMENTARIOS VIII</a:t>
            </a:r>
            <a:endParaRPr lang="es-ES" sz="2400" b="1" dirty="0"/>
          </a:p>
        </p:txBody>
      </p:sp>
      <p:sp>
        <p:nvSpPr>
          <p:cNvPr id="4" name="3 Marcador de contenido"/>
          <p:cNvSpPr>
            <a:spLocks noGrp="1"/>
          </p:cNvSpPr>
          <p:nvPr>
            <p:ph idx="1"/>
          </p:nvPr>
        </p:nvSpPr>
        <p:spPr>
          <a:xfrm>
            <a:off x="395536" y="836712"/>
            <a:ext cx="8496944" cy="4525963"/>
          </a:xfrm>
        </p:spPr>
        <p:txBody>
          <a:bodyPr>
            <a:noAutofit/>
          </a:bodyPr>
          <a:lstStyle/>
          <a:p>
            <a:r>
              <a:rPr lang="es-ES" sz="2100" dirty="0" smtClean="0"/>
              <a:t>Nº66: Creo que la tarea es importante para que cojan un hábito de estudio y aprendan a organizarse y a estudiar, pero siempre en su justa medida.</a:t>
            </a:r>
          </a:p>
          <a:p>
            <a:pPr>
              <a:buNone/>
            </a:pPr>
            <a:r>
              <a:rPr lang="es-ES" sz="2100" dirty="0" smtClean="0"/>
              <a:t>      Cuando más tarea traen, es cuando están en 5º y 6º de primaria, y hay fines de semana que no podemos hacer planes porque tienen que estudiar, tarea, trabajos, etc. Los deberes deberían ser de lunes a viernes y los fines de semana, puentes, vacaciones, para disfrutar con la familia y tener tiempo libre. No irte de vacaciones y llevarte los libros para hacer tarea.</a:t>
            </a:r>
          </a:p>
          <a:p>
            <a:r>
              <a:rPr lang="es-ES" sz="2100" dirty="0" smtClean="0"/>
              <a:t>Nº 69: La forma de enseñar a los niños les genera desgana y no facilita el aprendizaje de los conocimientos que deben adquirir. Es un método mecánico y robotizado, que le impide al alumno buscar información por sí mismo.</a:t>
            </a:r>
          </a:p>
          <a:p>
            <a:pPr>
              <a:buNone/>
            </a:pPr>
            <a:r>
              <a:rPr lang="es-ES" sz="2100" dirty="0" smtClean="0"/>
              <a:t>      Estamos más cerca del método de enseñanza que recibieron nuestros padres y abuelos que del que recibimos nuestra generación. ¿Dónde está la evolución?</a:t>
            </a:r>
          </a:p>
          <a:p>
            <a:pPr>
              <a:buNone/>
            </a:pPr>
            <a:endParaRPr lang="es-ES" sz="21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a:bodyPr>
          <a:lstStyle/>
          <a:p>
            <a:r>
              <a:rPr lang="es-ES" sz="2400" b="1" dirty="0" smtClean="0"/>
              <a:t>COMENTARIOS IX</a:t>
            </a:r>
            <a:endParaRPr lang="es-ES" sz="2400" b="1" dirty="0"/>
          </a:p>
        </p:txBody>
      </p:sp>
      <p:sp>
        <p:nvSpPr>
          <p:cNvPr id="4" name="3 Marcador de contenido"/>
          <p:cNvSpPr>
            <a:spLocks noGrp="1"/>
          </p:cNvSpPr>
          <p:nvPr>
            <p:ph idx="1"/>
          </p:nvPr>
        </p:nvSpPr>
        <p:spPr>
          <a:xfrm>
            <a:off x="395536" y="836712"/>
            <a:ext cx="8496944" cy="4525963"/>
          </a:xfrm>
        </p:spPr>
        <p:txBody>
          <a:bodyPr>
            <a:noAutofit/>
          </a:bodyPr>
          <a:lstStyle/>
          <a:p>
            <a:r>
              <a:rPr lang="es-ES" sz="2100" dirty="0" smtClean="0"/>
              <a:t>Nº 70: Me parece muy mal que no se respeten las vacaciones y se manden muchos deberes.</a:t>
            </a:r>
          </a:p>
          <a:p>
            <a:pPr>
              <a:buNone/>
            </a:pPr>
            <a:r>
              <a:rPr lang="es-ES" sz="2100" dirty="0" smtClean="0"/>
              <a:t>      Este año con el tema deberes somos afortunados porque no son excesivos.</a:t>
            </a:r>
          </a:p>
          <a:p>
            <a:r>
              <a:rPr lang="es-ES" sz="2100" dirty="0" smtClean="0"/>
              <a:t>Nº 71: Yo creo que si los niños se organizan las tareas y trabajan da tiempo a tener tiempo de ocio y diversión y por supuesto para aprender necesitan hacer deberes.</a:t>
            </a:r>
          </a:p>
          <a:p>
            <a:r>
              <a:rPr lang="es-ES" sz="2100" dirty="0" smtClean="0"/>
              <a:t>Nº 76: Pienso que el que los niños lleven todos los días deberes a casa, hace el efecto contradictorio y contraproducente porque ya han estado todo el día en el colegio y alargar las horas para hacer deberes quita tiempo de ocio y estudio… Y desmotiva más que motiva… También eso conlleva discusiones familiares… La obligación supone estrés tanto para el niño como para los padres… En otros países europeos se enseña y se educa más con juegos que con deberes… Los niños con juegos didácticos aprenden más que con obligaciones y está demostrado que los resultados son mejores…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smtClean="0"/>
              <a:t>1.- Tiempo dedicado a las tareas escolares de lunes a viernes</a:t>
            </a:r>
            <a:endParaRPr lang="es-ES" sz="2800" dirty="0"/>
          </a:p>
        </p:txBody>
      </p:sp>
      <p:graphicFrame>
        <p:nvGraphicFramePr>
          <p:cNvPr id="6" name="2 Gráfico"/>
          <p:cNvGraphicFramePr/>
          <p:nvPr/>
        </p:nvGraphicFramePr>
        <p:xfrm>
          <a:off x="899592" y="1484784"/>
          <a:ext cx="7848872" cy="48245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a:bodyPr>
          <a:lstStyle/>
          <a:p>
            <a:r>
              <a:rPr lang="es-ES" sz="2400" b="1" dirty="0" smtClean="0"/>
              <a:t>COMENTARIOS X</a:t>
            </a:r>
            <a:endParaRPr lang="es-ES" sz="2400" b="1" dirty="0"/>
          </a:p>
        </p:txBody>
      </p:sp>
      <p:sp>
        <p:nvSpPr>
          <p:cNvPr id="4" name="3 Marcador de contenido"/>
          <p:cNvSpPr>
            <a:spLocks noGrp="1"/>
          </p:cNvSpPr>
          <p:nvPr>
            <p:ph idx="1"/>
          </p:nvPr>
        </p:nvSpPr>
        <p:spPr>
          <a:xfrm>
            <a:off x="395536" y="836712"/>
            <a:ext cx="8496944" cy="4525963"/>
          </a:xfrm>
        </p:spPr>
        <p:txBody>
          <a:bodyPr>
            <a:noAutofit/>
          </a:bodyPr>
          <a:lstStyle/>
          <a:p>
            <a:r>
              <a:rPr lang="es-ES" sz="2200" dirty="0" smtClean="0"/>
              <a:t>Nº 78: Mi </a:t>
            </a:r>
            <a:r>
              <a:rPr lang="es-ES" sz="2200" dirty="0" err="1" smtClean="0"/>
              <a:t>hij@</a:t>
            </a:r>
            <a:r>
              <a:rPr lang="es-ES" sz="2200" dirty="0" smtClean="0"/>
              <a:t> todos los días me pide que le explique algunos contenidos de la teoría que no entiende en clase para poder hacer las tareas. Además he podido observar que son bastantes los deberes que trae a casa, hay días que está todo la tarde hasta la hora de cenar y no tiene tiempo para ocio.</a:t>
            </a:r>
          </a:p>
          <a:p>
            <a:r>
              <a:rPr lang="es-ES" sz="2200" dirty="0" smtClean="0"/>
              <a:t>Nº 79: Creo que tiene una medida adecuada de tareas, normalmente responde de manera responsable y pone interés, siente preocupación cuando algo le cuesta pero con un poco de apoyo lo resuelve y muestra entusiasmo por los resultados.</a:t>
            </a:r>
          </a:p>
          <a:p>
            <a:r>
              <a:rPr lang="es-ES" sz="2200" dirty="0" smtClean="0"/>
              <a:t>Nº 81: Las tareas en su justa medida son necesarias para ampliar el conocimiento de nuestros hijos. Se le da mucha importancia a algo que no lo tiene.</a:t>
            </a:r>
          </a:p>
          <a:p>
            <a:r>
              <a:rPr lang="es-ES" sz="2200" dirty="0" smtClean="0"/>
              <a:t>Nº 82: Las tareas deberían de realizarlas en el colegio solo deberían ir al colegio por las mañana y dejar las tardes para extraescolares y/o estudio.</a:t>
            </a:r>
          </a:p>
          <a:p>
            <a:endParaRPr lang="es-ES" sz="22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a:bodyPr>
          <a:lstStyle/>
          <a:p>
            <a:r>
              <a:rPr lang="es-ES" sz="2400" b="1" dirty="0" smtClean="0"/>
              <a:t>COMENTARIOS XI</a:t>
            </a:r>
            <a:endParaRPr lang="es-ES" sz="2400" b="1" dirty="0"/>
          </a:p>
        </p:txBody>
      </p:sp>
      <p:sp>
        <p:nvSpPr>
          <p:cNvPr id="4" name="3 Marcador de contenido"/>
          <p:cNvSpPr>
            <a:spLocks noGrp="1"/>
          </p:cNvSpPr>
          <p:nvPr>
            <p:ph idx="1"/>
          </p:nvPr>
        </p:nvSpPr>
        <p:spPr>
          <a:xfrm>
            <a:off x="395536" y="836712"/>
            <a:ext cx="8496944" cy="4525963"/>
          </a:xfrm>
        </p:spPr>
        <p:txBody>
          <a:bodyPr>
            <a:noAutofit/>
          </a:bodyPr>
          <a:lstStyle/>
          <a:p>
            <a:r>
              <a:rPr lang="es-ES" sz="2100" dirty="0" smtClean="0"/>
              <a:t>Nº 83: La cantidad de tareas que se mandan hasta ahora me parece aceptable y les hace a los niños coger un hábito de estudio, responsabilidad, disciplina, obligaciones e interés en realizar algo que luego es valorado.</a:t>
            </a:r>
          </a:p>
          <a:p>
            <a:r>
              <a:rPr lang="es-ES" sz="2100" dirty="0" smtClean="0"/>
              <a:t>Nº 84: Las tareas escolares suponen para nuestra hija y para toda la familia una fuente de conflictos. </a:t>
            </a:r>
          </a:p>
          <a:p>
            <a:pPr>
              <a:buNone/>
            </a:pPr>
            <a:r>
              <a:rPr lang="es-ES" sz="2100" dirty="0" smtClean="0"/>
              <a:t>      Pensamos que el tiempo que están en el colegio debe ser suficiente para realizar estas tareas. Y el tiempo que tienen en casa deben dedicarlo a jugar o como mucho a leer por placer.</a:t>
            </a:r>
          </a:p>
          <a:p>
            <a:r>
              <a:rPr lang="es-ES" sz="2100" dirty="0" smtClean="0"/>
              <a:t>Nº 85: Si bien estoy algo de acuerdo que las tareas son útiles para el aprendizaje, creo que son algo excesivos. Ya pasan mucho tiempo en el colegio, y si juntamos las clases extraescolares, los niños no tienen tiempo casi ni de respirar, no es mi caso, pero sí el de muchos otros.</a:t>
            </a:r>
          </a:p>
          <a:p>
            <a:pPr>
              <a:buNone/>
            </a:pPr>
            <a:r>
              <a:rPr lang="es-ES" sz="2100" dirty="0" smtClean="0"/>
              <a:t>      Tarea sí, pero menos cantidad, sobre todo cuando tiene exámenes.</a:t>
            </a:r>
          </a:p>
          <a:p>
            <a:r>
              <a:rPr lang="es-ES" sz="2100" dirty="0" smtClean="0"/>
              <a:t>Nº 87: Hay respuestas que no he podido rellenar porque mi hijo se encuentra cursando 1º de primaria y no tienen tareas escolares aún.</a:t>
            </a:r>
          </a:p>
          <a:p>
            <a:endParaRPr lang="es-ES" sz="21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a:bodyPr>
          <a:lstStyle/>
          <a:p>
            <a:r>
              <a:rPr lang="es-ES" sz="2400" b="1" dirty="0" smtClean="0"/>
              <a:t>COMENTARIOS XII</a:t>
            </a:r>
            <a:endParaRPr lang="es-ES" sz="2400" b="1" dirty="0"/>
          </a:p>
        </p:txBody>
      </p:sp>
      <p:sp>
        <p:nvSpPr>
          <p:cNvPr id="4" name="3 Marcador de contenido"/>
          <p:cNvSpPr>
            <a:spLocks noGrp="1"/>
          </p:cNvSpPr>
          <p:nvPr>
            <p:ph idx="1"/>
          </p:nvPr>
        </p:nvSpPr>
        <p:spPr>
          <a:xfrm>
            <a:off x="395536" y="836712"/>
            <a:ext cx="8496944" cy="4525963"/>
          </a:xfrm>
        </p:spPr>
        <p:txBody>
          <a:bodyPr>
            <a:noAutofit/>
          </a:bodyPr>
          <a:lstStyle/>
          <a:p>
            <a:r>
              <a:rPr lang="es-ES" sz="2200" dirty="0" smtClean="0"/>
              <a:t>Nº 88: Hay profesores y profesoras que no entienden que </a:t>
            </a:r>
            <a:r>
              <a:rPr lang="es-ES" sz="2200" dirty="0" err="1" smtClean="0"/>
              <a:t>l@s</a:t>
            </a:r>
            <a:r>
              <a:rPr lang="es-ES" sz="2200" dirty="0" smtClean="0"/>
              <a:t> </a:t>
            </a:r>
            <a:r>
              <a:rPr lang="es-ES" sz="2200" dirty="0" err="1" smtClean="0"/>
              <a:t>niñ@s</a:t>
            </a:r>
            <a:r>
              <a:rPr lang="es-ES" sz="2200" dirty="0" smtClean="0"/>
              <a:t> necesitan tener su tiempo libre y familiar. Enseñan en base a la disciplina de que cuantos más deberes, mejor. Les castigan sin recreo por no llevarlos hechos y les obligan a copiar hasta cien veces “No volveré a traer los deberes sin hacer”. Esto provoca en </a:t>
            </a:r>
            <a:r>
              <a:rPr lang="es-ES" sz="2200" dirty="0" err="1" smtClean="0"/>
              <a:t>l@s</a:t>
            </a:r>
            <a:r>
              <a:rPr lang="es-ES" sz="2200" dirty="0" smtClean="0"/>
              <a:t> </a:t>
            </a:r>
            <a:r>
              <a:rPr lang="es-ES" sz="2200" dirty="0" err="1" smtClean="0"/>
              <a:t>niñ@s</a:t>
            </a:r>
            <a:r>
              <a:rPr lang="es-ES" sz="2200" dirty="0" smtClean="0"/>
              <a:t> desgana, estrés y pierden cualquier tipo de interés en aprender, leer o cualquier actividad que tenga que ver con el colegio.</a:t>
            </a:r>
          </a:p>
          <a:p>
            <a:pPr>
              <a:buNone/>
            </a:pPr>
            <a:endParaRPr lang="es-ES" sz="2200" dirty="0" smtClean="0"/>
          </a:p>
          <a:p>
            <a:r>
              <a:rPr lang="es-ES" sz="2200" dirty="0" smtClean="0"/>
              <a:t>Nº 91: Por el momento mi hija cursa 1º de Primaria y las tareas son llevaderas, pero por experiencia sé que se van incrementando excesivamente y los niños tiene demasiada sobrecarga después de su jornada de colegio. Pienso que debería cubrir prácticamente su aprendizaje y no lo hace, se delega demasiado en casa.</a:t>
            </a:r>
          </a:p>
          <a:p>
            <a:endParaRPr lang="es-ES" sz="22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b="1" dirty="0" smtClean="0"/>
              <a:t>COMENTAMOS LOS COMENTARIOS</a:t>
            </a:r>
            <a:endParaRPr lang="es-ES" sz="2400" b="1" dirty="0"/>
          </a:p>
        </p:txBody>
      </p:sp>
      <p:sp>
        <p:nvSpPr>
          <p:cNvPr id="3" name="2 Marcador de contenido"/>
          <p:cNvSpPr>
            <a:spLocks noGrp="1"/>
          </p:cNvSpPr>
          <p:nvPr>
            <p:ph idx="1"/>
          </p:nvPr>
        </p:nvSpPr>
        <p:spPr/>
        <p:txBody>
          <a:bodyPr>
            <a:normAutofit fontScale="92500" lnSpcReduction="20000"/>
          </a:bodyPr>
          <a:lstStyle/>
          <a:p>
            <a:pPr>
              <a:buNone/>
            </a:pPr>
            <a:r>
              <a:rPr lang="es-ES" dirty="0" smtClean="0"/>
              <a:t>En general, las familias:</a:t>
            </a:r>
          </a:p>
          <a:p>
            <a:r>
              <a:rPr lang="es-ES" dirty="0" smtClean="0"/>
              <a:t>Están a favor de las tareas.</a:t>
            </a:r>
          </a:p>
          <a:p>
            <a:r>
              <a:rPr lang="es-ES" dirty="0" smtClean="0"/>
              <a:t>Reclaman tiempos más razonables y el respeto por los tiempos familiares (tardes, fines de semana y vacaciones en general).</a:t>
            </a:r>
          </a:p>
          <a:p>
            <a:r>
              <a:rPr lang="es-ES" dirty="0" smtClean="0"/>
              <a:t>Recuerdan la necesidad de que </a:t>
            </a:r>
            <a:r>
              <a:rPr lang="es-ES" dirty="0" err="1" smtClean="0"/>
              <a:t>l@s</a:t>
            </a:r>
            <a:r>
              <a:rPr lang="es-ES" dirty="0" smtClean="0"/>
              <a:t> </a:t>
            </a:r>
            <a:r>
              <a:rPr lang="es-ES" dirty="0" err="1" smtClean="0"/>
              <a:t>niñ@s</a:t>
            </a:r>
            <a:r>
              <a:rPr lang="es-ES" dirty="0" smtClean="0"/>
              <a:t> puedan jugar, pasar tiempo con su familia o realizar actividades extraescolares.</a:t>
            </a:r>
          </a:p>
          <a:p>
            <a:r>
              <a:rPr lang="es-ES" dirty="0" smtClean="0"/>
              <a:t>Señalan la necesidad de que las tareas sean motivadoras. Algunas se quejan de que las tareas provocan lo contrario de lo que pretenden.</a:t>
            </a:r>
            <a:endParaRPr lang="es-E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b="1" dirty="0" smtClean="0"/>
              <a:t>CONCLUSIONES I</a:t>
            </a:r>
            <a:endParaRPr lang="es-ES" sz="2800" dirty="0"/>
          </a:p>
        </p:txBody>
      </p:sp>
      <p:sp>
        <p:nvSpPr>
          <p:cNvPr id="3" name="2 CuadroTexto"/>
          <p:cNvSpPr txBox="1"/>
          <p:nvPr/>
        </p:nvSpPr>
        <p:spPr>
          <a:xfrm>
            <a:off x="755576" y="1340768"/>
            <a:ext cx="7344816" cy="5693866"/>
          </a:xfrm>
          <a:prstGeom prst="rect">
            <a:avLst/>
          </a:prstGeom>
          <a:noFill/>
        </p:spPr>
        <p:txBody>
          <a:bodyPr wrap="square" rtlCol="0">
            <a:spAutoFit/>
          </a:bodyPr>
          <a:lstStyle/>
          <a:p>
            <a:r>
              <a:rPr lang="es-ES" sz="2800" dirty="0" smtClean="0"/>
              <a:t> -</a:t>
            </a:r>
            <a:r>
              <a:rPr lang="es-ES" sz="2800" b="1" dirty="0" smtClean="0"/>
              <a:t>Más del 40% de los niños emplean más de una hora diaria </a:t>
            </a:r>
            <a:r>
              <a:rPr lang="es-ES" sz="2800" dirty="0" smtClean="0"/>
              <a:t>en la realización de tareas escolares. No se observa discriminación clara por edades (pregunta 1)</a:t>
            </a:r>
          </a:p>
          <a:p>
            <a:endParaRPr lang="es-ES" sz="2800" dirty="0" smtClean="0"/>
          </a:p>
          <a:p>
            <a:pPr>
              <a:buFontTx/>
              <a:buChar char="-"/>
            </a:pPr>
            <a:r>
              <a:rPr lang="es-ES" sz="2800" dirty="0" smtClean="0"/>
              <a:t>De 3º a 6º se dedica más de dos horas en todo el fin de semana en porcentajes que deben ser observados (pregunta 2).</a:t>
            </a:r>
          </a:p>
          <a:p>
            <a:endParaRPr lang="es-ES" sz="2800" dirty="0" smtClean="0"/>
          </a:p>
          <a:p>
            <a:r>
              <a:rPr lang="es-ES" sz="2800" dirty="0" smtClean="0"/>
              <a:t>- Mayoritariamente, </a:t>
            </a:r>
            <a:r>
              <a:rPr lang="es-ES" sz="2800" b="1" dirty="0" smtClean="0"/>
              <a:t>las familias encuestadas manifiestan poder ayudar a su hijo/a </a:t>
            </a:r>
            <a:r>
              <a:rPr lang="es-ES" sz="2800" dirty="0" smtClean="0"/>
              <a:t>en las tareas escolares (pregunta 3).</a:t>
            </a:r>
          </a:p>
          <a:p>
            <a:pPr>
              <a:buFontTx/>
              <a:buChar char="-"/>
            </a:pPr>
            <a:endParaRPr lang="es-ES" sz="28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b="1" dirty="0" smtClean="0"/>
              <a:t>CONCLUSIONES II</a:t>
            </a:r>
            <a:endParaRPr lang="es-ES" sz="2800" dirty="0"/>
          </a:p>
        </p:txBody>
      </p:sp>
      <p:sp>
        <p:nvSpPr>
          <p:cNvPr id="3" name="2 CuadroTexto"/>
          <p:cNvSpPr txBox="1"/>
          <p:nvPr/>
        </p:nvSpPr>
        <p:spPr>
          <a:xfrm>
            <a:off x="755576" y="1340768"/>
            <a:ext cx="7344816" cy="4401205"/>
          </a:xfrm>
          <a:prstGeom prst="rect">
            <a:avLst/>
          </a:prstGeom>
          <a:noFill/>
        </p:spPr>
        <p:txBody>
          <a:bodyPr wrap="square" rtlCol="0">
            <a:spAutoFit/>
          </a:bodyPr>
          <a:lstStyle/>
          <a:p>
            <a:pPr>
              <a:buFontTx/>
              <a:buChar char="-"/>
            </a:pPr>
            <a:r>
              <a:rPr lang="es-ES" sz="2800" dirty="0" smtClean="0"/>
              <a:t> Las tareas que se realizan mayoritariamente son los </a:t>
            </a:r>
            <a:r>
              <a:rPr lang="es-ES" sz="2800" b="1" dirty="0" smtClean="0"/>
              <a:t>ejercicios del libro de texto</a:t>
            </a:r>
            <a:r>
              <a:rPr lang="es-ES" sz="2800" dirty="0" smtClean="0"/>
              <a:t>. El porcentaje dedicado a otro tipo de tareas dista mucho de aquel. (Pregunta 4)</a:t>
            </a:r>
          </a:p>
          <a:p>
            <a:pPr>
              <a:buFontTx/>
              <a:buChar char="-"/>
            </a:pPr>
            <a:endParaRPr lang="es-ES" sz="2800" dirty="0" smtClean="0"/>
          </a:p>
          <a:p>
            <a:pPr>
              <a:buFontTx/>
              <a:buChar char="-"/>
            </a:pPr>
            <a:r>
              <a:rPr lang="es-ES" sz="2800" dirty="0" smtClean="0"/>
              <a:t> La </a:t>
            </a:r>
            <a:r>
              <a:rPr lang="es-ES" sz="2800" b="1" dirty="0" smtClean="0"/>
              <a:t>actitud</a:t>
            </a:r>
            <a:r>
              <a:rPr lang="es-ES" sz="2800" dirty="0" smtClean="0"/>
              <a:t> con la que </a:t>
            </a:r>
            <a:r>
              <a:rPr lang="es-ES" sz="2800" dirty="0" err="1" smtClean="0"/>
              <a:t>l@s</a:t>
            </a:r>
            <a:r>
              <a:rPr lang="es-ES" sz="2800" dirty="0" smtClean="0"/>
              <a:t> </a:t>
            </a:r>
            <a:r>
              <a:rPr lang="es-ES" sz="2800" dirty="0" err="1" smtClean="0"/>
              <a:t>niñ@s</a:t>
            </a:r>
            <a:r>
              <a:rPr lang="es-ES" sz="2800" dirty="0" smtClean="0"/>
              <a:t> se enfrentan a las tareas escolares es magnífica en 1º. En el resto de cursos los porcentajes de actitud positiva no superan el 50%. (Pregunta 6)</a:t>
            </a:r>
          </a:p>
          <a:p>
            <a:pPr>
              <a:buFontTx/>
              <a:buChar char="-"/>
            </a:pPr>
            <a:endParaRPr lang="es-ES" sz="28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b="1" dirty="0" smtClean="0"/>
              <a:t>CONCLUSIONES III</a:t>
            </a:r>
            <a:endParaRPr lang="es-ES" sz="2800" dirty="0"/>
          </a:p>
        </p:txBody>
      </p:sp>
      <p:sp>
        <p:nvSpPr>
          <p:cNvPr id="3" name="2 CuadroTexto"/>
          <p:cNvSpPr txBox="1"/>
          <p:nvPr/>
        </p:nvSpPr>
        <p:spPr>
          <a:xfrm>
            <a:off x="755576" y="1340768"/>
            <a:ext cx="7344816" cy="5109091"/>
          </a:xfrm>
          <a:prstGeom prst="rect">
            <a:avLst/>
          </a:prstGeom>
          <a:noFill/>
        </p:spPr>
        <p:txBody>
          <a:bodyPr wrap="square" rtlCol="0">
            <a:spAutoFit/>
          </a:bodyPr>
          <a:lstStyle/>
          <a:p>
            <a:r>
              <a:rPr lang="es-ES" sz="2400" dirty="0" smtClean="0"/>
              <a:t>En porcentajes superiores al 46% las familias manifiestan que su hijo/a realiza las </a:t>
            </a:r>
            <a:r>
              <a:rPr lang="es-ES" sz="2400" b="1" dirty="0" smtClean="0"/>
              <a:t>tareas solo/a </a:t>
            </a:r>
            <a:r>
              <a:rPr lang="es-ES" sz="2400" dirty="0" smtClean="0"/>
              <a:t>(pregunta 11). Sin embargo:</a:t>
            </a:r>
          </a:p>
          <a:p>
            <a:endParaRPr lang="es-ES" sz="1400" dirty="0" smtClean="0"/>
          </a:p>
          <a:p>
            <a:r>
              <a:rPr lang="es-ES" sz="2400" dirty="0" smtClean="0"/>
              <a:t>- En gran medida </a:t>
            </a:r>
            <a:r>
              <a:rPr lang="es-ES" sz="2400" b="1" dirty="0" smtClean="0"/>
              <a:t>se explica a </a:t>
            </a:r>
            <a:r>
              <a:rPr lang="es-ES" sz="2400" b="1" dirty="0" err="1" smtClean="0"/>
              <a:t>l@s</a:t>
            </a:r>
            <a:r>
              <a:rPr lang="es-ES" sz="2400" b="1" dirty="0" smtClean="0"/>
              <a:t> </a:t>
            </a:r>
            <a:r>
              <a:rPr lang="es-ES" sz="2400" b="1" dirty="0" err="1" smtClean="0"/>
              <a:t>niñ@s</a:t>
            </a:r>
            <a:r>
              <a:rPr lang="es-ES" sz="2400" b="1" dirty="0" smtClean="0"/>
              <a:t> los contenidos </a:t>
            </a:r>
            <a:r>
              <a:rPr lang="es-ES" sz="2400" dirty="0" smtClean="0"/>
              <a:t>de las lecciones (pregunta 16).</a:t>
            </a:r>
          </a:p>
          <a:p>
            <a:pPr>
              <a:buFontTx/>
              <a:buChar char="-"/>
            </a:pPr>
            <a:r>
              <a:rPr lang="es-ES" sz="2400" dirty="0" smtClean="0"/>
              <a:t> En un porcentaje relevante </a:t>
            </a:r>
            <a:r>
              <a:rPr lang="es-ES" sz="2400" b="1" dirty="0" smtClean="0"/>
              <a:t>se explica a </a:t>
            </a:r>
            <a:r>
              <a:rPr lang="es-ES" sz="2400" b="1" dirty="0" err="1" smtClean="0"/>
              <a:t>l@s</a:t>
            </a:r>
            <a:r>
              <a:rPr lang="es-ES" sz="2400" b="1" dirty="0" smtClean="0"/>
              <a:t> </a:t>
            </a:r>
            <a:r>
              <a:rPr lang="es-ES" sz="2400" b="1" dirty="0" err="1" smtClean="0"/>
              <a:t>niñ@s</a:t>
            </a:r>
            <a:r>
              <a:rPr lang="es-ES" sz="2400" b="1" dirty="0" smtClean="0"/>
              <a:t> en qué consisten las tareas</a:t>
            </a:r>
            <a:r>
              <a:rPr lang="es-ES" sz="2400" dirty="0" smtClean="0"/>
              <a:t> que deben realizar (enunciados de problemas y ejercicios… - pregunta 17)</a:t>
            </a:r>
          </a:p>
          <a:p>
            <a:pPr>
              <a:buFontTx/>
              <a:buChar char="-"/>
            </a:pPr>
            <a:r>
              <a:rPr lang="es-ES" sz="2400" dirty="0" smtClean="0"/>
              <a:t> Mayoritariamente, </a:t>
            </a:r>
            <a:r>
              <a:rPr lang="es-ES" sz="2400" b="1" dirty="0" smtClean="0"/>
              <a:t>se corrigen </a:t>
            </a:r>
            <a:r>
              <a:rPr lang="es-ES" sz="2400" dirty="0" smtClean="0"/>
              <a:t>en casa las tareas que </a:t>
            </a:r>
            <a:r>
              <a:rPr lang="es-ES" sz="2400" dirty="0" err="1" smtClean="0"/>
              <a:t>l@s</a:t>
            </a:r>
            <a:r>
              <a:rPr lang="es-ES" sz="2400" dirty="0" smtClean="0"/>
              <a:t> </a:t>
            </a:r>
            <a:r>
              <a:rPr lang="es-ES" sz="2400" dirty="0" err="1" smtClean="0"/>
              <a:t>niñ@s</a:t>
            </a:r>
            <a:r>
              <a:rPr lang="es-ES" sz="2400" dirty="0" smtClean="0"/>
              <a:t> realizan (pregunta 18).</a:t>
            </a:r>
          </a:p>
          <a:p>
            <a:endParaRPr lang="es-ES" sz="2400" dirty="0" smtClean="0"/>
          </a:p>
          <a:p>
            <a:r>
              <a:rPr lang="es-ES" sz="2400" dirty="0" smtClean="0"/>
              <a:t>Por tanto, en general</a:t>
            </a:r>
            <a:r>
              <a:rPr lang="es-ES" sz="2400" b="1" dirty="0" smtClean="0"/>
              <a:t>, </a:t>
            </a:r>
            <a:r>
              <a:rPr lang="es-ES" sz="2400" b="1" dirty="0" err="1" smtClean="0"/>
              <a:t>l@s</a:t>
            </a:r>
            <a:r>
              <a:rPr lang="es-ES" sz="2400" b="1" dirty="0" smtClean="0"/>
              <a:t> </a:t>
            </a:r>
            <a:r>
              <a:rPr lang="es-ES" sz="2400" b="1" dirty="0" err="1" smtClean="0"/>
              <a:t>niñ@s</a:t>
            </a:r>
            <a:r>
              <a:rPr lang="es-ES" sz="2400" b="1" dirty="0" smtClean="0"/>
              <a:t> no son autónomos en la realización de las tareas escolares</a:t>
            </a:r>
            <a:r>
              <a:rPr lang="es-ES" sz="2400" dirty="0" smtClean="0"/>
              <a:t>.</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b="1" dirty="0" smtClean="0"/>
              <a:t>CONCLUSIONES IV</a:t>
            </a:r>
            <a:endParaRPr lang="es-ES" sz="2800" dirty="0"/>
          </a:p>
        </p:txBody>
      </p:sp>
      <p:sp>
        <p:nvSpPr>
          <p:cNvPr id="3" name="2 CuadroTexto"/>
          <p:cNvSpPr txBox="1"/>
          <p:nvPr/>
        </p:nvSpPr>
        <p:spPr>
          <a:xfrm>
            <a:off x="755576" y="1340768"/>
            <a:ext cx="7848872" cy="4893647"/>
          </a:xfrm>
          <a:prstGeom prst="rect">
            <a:avLst/>
          </a:prstGeom>
          <a:noFill/>
        </p:spPr>
        <p:txBody>
          <a:bodyPr wrap="square" rtlCol="0">
            <a:spAutoFit/>
          </a:bodyPr>
          <a:lstStyle/>
          <a:p>
            <a:pPr>
              <a:buFontTx/>
              <a:buChar char="-"/>
            </a:pPr>
            <a:r>
              <a:rPr lang="es-ES" sz="2400" dirty="0" smtClean="0"/>
              <a:t> Las familias piensan que, en general, </a:t>
            </a:r>
            <a:r>
              <a:rPr lang="es-ES" sz="2400" b="1" dirty="0" smtClean="0"/>
              <a:t>las tareas son útiles </a:t>
            </a:r>
            <a:r>
              <a:rPr lang="es-ES" sz="2400" dirty="0" smtClean="0"/>
              <a:t>(pregunta 13).</a:t>
            </a:r>
          </a:p>
          <a:p>
            <a:endParaRPr lang="es-ES" sz="800" dirty="0" smtClean="0"/>
          </a:p>
          <a:p>
            <a:pPr>
              <a:buFontTx/>
              <a:buChar char="-"/>
            </a:pPr>
            <a:r>
              <a:rPr lang="es-ES" sz="2400" dirty="0" smtClean="0"/>
              <a:t> Sin embargo, muchas opinan que las tareas que hace su hijo/a </a:t>
            </a:r>
            <a:r>
              <a:rPr lang="es-ES" sz="2400" b="1" dirty="0" smtClean="0"/>
              <a:t>deberían reducirse </a:t>
            </a:r>
            <a:r>
              <a:rPr lang="es-ES" sz="2400" dirty="0" smtClean="0"/>
              <a:t>(3º: 50%; 6º: 48,1%) o, incluso, eliminarse (pregunta 9).</a:t>
            </a:r>
          </a:p>
          <a:p>
            <a:pPr>
              <a:buFontTx/>
              <a:buChar char="-"/>
            </a:pPr>
            <a:endParaRPr lang="es-ES" sz="800" dirty="0" smtClean="0"/>
          </a:p>
          <a:p>
            <a:pPr>
              <a:buFontTx/>
              <a:buChar char="-"/>
            </a:pPr>
            <a:r>
              <a:rPr lang="es-ES" sz="2400" dirty="0" smtClean="0"/>
              <a:t>En muchas ocasiones, los deberes son </a:t>
            </a:r>
            <a:r>
              <a:rPr lang="es-ES" sz="2400" b="1" dirty="0" smtClean="0"/>
              <a:t>motivo de discusión familiar</a:t>
            </a:r>
            <a:r>
              <a:rPr lang="es-ES" sz="2400" dirty="0" smtClean="0"/>
              <a:t> (pregunta 14). Llaman la atención los datos de 1º (66,7%).</a:t>
            </a:r>
          </a:p>
          <a:p>
            <a:pPr>
              <a:buFontTx/>
              <a:buChar char="-"/>
            </a:pPr>
            <a:endParaRPr lang="es-ES" sz="800" dirty="0" smtClean="0"/>
          </a:p>
          <a:p>
            <a:r>
              <a:rPr lang="es-ES" sz="2400" dirty="0" smtClean="0"/>
              <a:t>- </a:t>
            </a:r>
            <a:r>
              <a:rPr lang="es-ES" sz="2400" dirty="0" err="1" smtClean="0"/>
              <a:t>L@s</a:t>
            </a:r>
            <a:r>
              <a:rPr lang="es-ES" sz="2400" dirty="0" smtClean="0"/>
              <a:t> </a:t>
            </a:r>
            <a:r>
              <a:rPr lang="es-ES" sz="2400" dirty="0" err="1" smtClean="0"/>
              <a:t>niñ@s</a:t>
            </a:r>
            <a:r>
              <a:rPr lang="es-ES" sz="2400" dirty="0" smtClean="0"/>
              <a:t> </a:t>
            </a:r>
            <a:r>
              <a:rPr lang="es-ES" sz="2400" b="1" dirty="0" smtClean="0"/>
              <a:t>compaginan con facilidad las tareas escolares con la vida familiar </a:t>
            </a:r>
            <a:r>
              <a:rPr lang="es-ES" sz="2400" dirty="0" smtClean="0"/>
              <a:t>(pregunta 15); seguramente porque, en general, las familias organizan las tardes dependiendo de las tareas escolares (pregunta 12).</a:t>
            </a:r>
            <a:endParaRPr lang="es-ES" sz="24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18058"/>
          </a:xfrm>
        </p:spPr>
        <p:txBody>
          <a:bodyPr>
            <a:normAutofit fontScale="90000"/>
          </a:bodyPr>
          <a:lstStyle/>
          <a:p>
            <a:r>
              <a:rPr lang="es-ES" sz="2400" b="1" dirty="0" smtClean="0"/>
              <a:t>REFLEXIONES</a:t>
            </a:r>
            <a:endParaRPr lang="es-ES" sz="2800" dirty="0"/>
          </a:p>
        </p:txBody>
      </p:sp>
      <p:sp>
        <p:nvSpPr>
          <p:cNvPr id="3" name="2 CuadroTexto"/>
          <p:cNvSpPr txBox="1"/>
          <p:nvPr/>
        </p:nvSpPr>
        <p:spPr>
          <a:xfrm>
            <a:off x="467544" y="980728"/>
            <a:ext cx="8424936" cy="5262979"/>
          </a:xfrm>
          <a:prstGeom prst="rect">
            <a:avLst/>
          </a:prstGeom>
          <a:noFill/>
        </p:spPr>
        <p:txBody>
          <a:bodyPr wrap="square" rtlCol="0">
            <a:spAutoFit/>
          </a:bodyPr>
          <a:lstStyle/>
          <a:p>
            <a:pPr>
              <a:buFontTx/>
              <a:buChar char="-"/>
            </a:pPr>
            <a:r>
              <a:rPr lang="es-ES" sz="2400" dirty="0" smtClean="0"/>
              <a:t> Las tareas que se mandan para casa deben tener un </a:t>
            </a:r>
            <a:r>
              <a:rPr lang="es-ES" sz="2400" b="1" dirty="0" smtClean="0"/>
              <a:t>objetivo claro</a:t>
            </a:r>
            <a:r>
              <a:rPr lang="es-ES" sz="2400" dirty="0" smtClean="0"/>
              <a:t>.</a:t>
            </a:r>
          </a:p>
          <a:p>
            <a:pPr>
              <a:buFontTx/>
              <a:buChar char="-"/>
            </a:pPr>
            <a:r>
              <a:rPr lang="es-ES" sz="2400" dirty="0" smtClean="0"/>
              <a:t> Las tareas tienen que ser realizables por el niño/a </a:t>
            </a:r>
            <a:r>
              <a:rPr lang="es-ES" sz="2400" b="1" dirty="0" smtClean="0"/>
              <a:t>sin necesidad de ayuda</a:t>
            </a:r>
            <a:r>
              <a:rPr lang="es-ES" sz="2400" dirty="0" smtClean="0"/>
              <a:t>. En caso de precisarla, hay que contar con las familias específicamente y siempre de modo puntual. </a:t>
            </a:r>
          </a:p>
          <a:p>
            <a:pPr>
              <a:buFontTx/>
              <a:buChar char="-"/>
            </a:pPr>
            <a:r>
              <a:rPr lang="es-ES" sz="2400" dirty="0" smtClean="0"/>
              <a:t> La realización reiterada de tareas con necesidad de ayuda no fomentan la autonomía del alumno/a. Además, crean una </a:t>
            </a:r>
            <a:r>
              <a:rPr lang="es-ES" sz="2400" b="1" dirty="0" smtClean="0"/>
              <a:t>brecha social</a:t>
            </a:r>
            <a:r>
              <a:rPr lang="es-ES" sz="2400" dirty="0" smtClean="0"/>
              <a:t> cada vez mayor entre </a:t>
            </a:r>
            <a:r>
              <a:rPr lang="es-ES" sz="2400" dirty="0" err="1" smtClean="0"/>
              <a:t>l@s</a:t>
            </a:r>
            <a:r>
              <a:rPr lang="es-ES" sz="2400" dirty="0" smtClean="0"/>
              <a:t> </a:t>
            </a:r>
            <a:r>
              <a:rPr lang="es-ES" sz="2400" dirty="0" err="1" smtClean="0"/>
              <a:t>niñ@s</a:t>
            </a:r>
            <a:r>
              <a:rPr lang="es-ES" sz="2400" dirty="0" smtClean="0"/>
              <a:t> con familias más formadas y menos formadas.</a:t>
            </a:r>
          </a:p>
          <a:p>
            <a:pPr>
              <a:buFontTx/>
              <a:buChar char="-"/>
            </a:pPr>
            <a:r>
              <a:rPr lang="es-ES" sz="2400" dirty="0" smtClean="0"/>
              <a:t> Los </a:t>
            </a:r>
            <a:r>
              <a:rPr lang="es-ES" sz="2400" b="1" dirty="0" smtClean="0"/>
              <a:t>tiempos</a:t>
            </a:r>
            <a:r>
              <a:rPr lang="es-ES" sz="2400" dirty="0" smtClean="0"/>
              <a:t> de realización deben ser </a:t>
            </a:r>
            <a:r>
              <a:rPr lang="es-ES" sz="2400" b="1" dirty="0" smtClean="0"/>
              <a:t>adecuados</a:t>
            </a:r>
            <a:r>
              <a:rPr lang="es-ES" sz="2400" dirty="0" smtClean="0"/>
              <a:t> a la edad del niño/a.</a:t>
            </a:r>
          </a:p>
          <a:p>
            <a:pPr>
              <a:buFontTx/>
              <a:buChar char="-"/>
            </a:pPr>
            <a:r>
              <a:rPr lang="es-ES" sz="2400" dirty="0" smtClean="0"/>
              <a:t> Las madres y los padres tienen derecho a poder </a:t>
            </a:r>
            <a:r>
              <a:rPr lang="es-ES" sz="2400" b="1" dirty="0" smtClean="0"/>
              <a:t>organizar su tiempo familiar en función a más criterios </a:t>
            </a:r>
            <a:r>
              <a:rPr lang="es-ES" sz="2400" dirty="0" smtClean="0"/>
              <a:t>que el de las tareas escolares de su/s hijo/a/s.</a:t>
            </a:r>
            <a:endParaRPr lang="es-ES" sz="2400" b="1" dirty="0">
              <a:solidFill>
                <a:srgbClr val="FF0000"/>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18058"/>
          </a:xfrm>
        </p:spPr>
        <p:txBody>
          <a:bodyPr>
            <a:normAutofit fontScale="90000"/>
          </a:bodyPr>
          <a:lstStyle/>
          <a:p>
            <a:r>
              <a:rPr lang="es-ES" sz="2400" b="1" dirty="0" smtClean="0"/>
              <a:t>REFLEXIONES</a:t>
            </a:r>
            <a:endParaRPr lang="es-ES" sz="2800" dirty="0"/>
          </a:p>
        </p:txBody>
      </p:sp>
      <p:sp>
        <p:nvSpPr>
          <p:cNvPr id="3" name="2 CuadroTexto"/>
          <p:cNvSpPr txBox="1"/>
          <p:nvPr/>
        </p:nvSpPr>
        <p:spPr>
          <a:xfrm>
            <a:off x="467544" y="856357"/>
            <a:ext cx="8424936" cy="5355312"/>
          </a:xfrm>
          <a:prstGeom prst="rect">
            <a:avLst/>
          </a:prstGeom>
          <a:noFill/>
        </p:spPr>
        <p:txBody>
          <a:bodyPr wrap="square" rtlCol="0">
            <a:spAutoFit/>
          </a:bodyPr>
          <a:lstStyle/>
          <a:p>
            <a:pPr>
              <a:buFontTx/>
              <a:buChar char="-"/>
            </a:pPr>
            <a:r>
              <a:rPr lang="es-ES" sz="2400" b="1" dirty="0" smtClean="0"/>
              <a:t>NO HAY CORRELACIÓN significativa entre mayor cantidad de deberes y mayor rendimiento escolar. </a:t>
            </a:r>
          </a:p>
          <a:p>
            <a:pPr>
              <a:buFontTx/>
              <a:buChar char="-"/>
            </a:pPr>
            <a:endParaRPr lang="es-ES" sz="1000" b="1" dirty="0"/>
          </a:p>
          <a:p>
            <a:pPr>
              <a:buFontTx/>
              <a:buChar char="-"/>
            </a:pPr>
            <a:r>
              <a:rPr lang="es-ES" sz="2400" b="1" dirty="0" smtClean="0"/>
              <a:t>Sí hay FUERTE CORRELACIÓN entre la cantidad de tiempo dedicada a lectura por placer y las puntuaciones escolares</a:t>
            </a:r>
            <a:r>
              <a:rPr lang="es-ES" sz="2400" dirty="0" smtClean="0"/>
              <a:t>. Estas son algunas de las conclusiones de Harris </a:t>
            </a:r>
            <a:r>
              <a:rPr lang="es-ES" sz="2400" dirty="0"/>
              <a:t>Cooper y Jeffrey </a:t>
            </a:r>
            <a:r>
              <a:rPr lang="es-ES" sz="2400" dirty="0" smtClean="0"/>
              <a:t>Valentine, psicólogos educativos.</a:t>
            </a:r>
          </a:p>
          <a:p>
            <a:endParaRPr lang="es-ES" sz="1000" dirty="0"/>
          </a:p>
          <a:p>
            <a:pPr>
              <a:buFontTx/>
              <a:buChar char="-"/>
            </a:pPr>
            <a:r>
              <a:rPr lang="es-ES" sz="2400" dirty="0"/>
              <a:t>Los </a:t>
            </a:r>
            <a:r>
              <a:rPr lang="es-ES" sz="2400" b="1" dirty="0"/>
              <a:t>centros educativos que están a la cabeza</a:t>
            </a:r>
            <a:r>
              <a:rPr lang="es-ES" sz="2400" dirty="0"/>
              <a:t>, tanto en España, como en el resto del mundo, no se caracterizan por cargar las tardes de </a:t>
            </a:r>
            <a:r>
              <a:rPr lang="es-ES" sz="2400" dirty="0" err="1"/>
              <a:t>l@s</a:t>
            </a:r>
            <a:r>
              <a:rPr lang="es-ES" sz="2400" dirty="0"/>
              <a:t> </a:t>
            </a:r>
            <a:r>
              <a:rPr lang="es-ES" sz="2400" dirty="0" err="1"/>
              <a:t>niñ@s</a:t>
            </a:r>
            <a:r>
              <a:rPr lang="es-ES" sz="2400" dirty="0"/>
              <a:t> de tareas, sino más bien lo contrario. Los tiempos son muy inferiores a la media española y el tipo de tareas huye de ser repetitiva y rutinaria</a:t>
            </a:r>
            <a:r>
              <a:rPr lang="es-ES" sz="2400" dirty="0" smtClean="0"/>
              <a:t>.</a:t>
            </a:r>
          </a:p>
          <a:p>
            <a:pPr>
              <a:buFontTx/>
              <a:buChar char="-"/>
            </a:pPr>
            <a:endParaRPr lang="es-ES" sz="1000" dirty="0" smtClean="0"/>
          </a:p>
          <a:p>
            <a:pPr>
              <a:buFontTx/>
              <a:buChar char="-"/>
            </a:pPr>
            <a:r>
              <a:rPr lang="es-ES" sz="2400" dirty="0" smtClean="0"/>
              <a:t>Somos </a:t>
            </a:r>
            <a:r>
              <a:rPr lang="es-ES" sz="2400" dirty="0"/>
              <a:t>el </a:t>
            </a:r>
            <a:r>
              <a:rPr lang="es-ES" sz="2400" b="1" dirty="0"/>
              <a:t>quinto país de la OCDE en el ranking de tareas </a:t>
            </a:r>
            <a:r>
              <a:rPr lang="es-ES" sz="2400" b="1" dirty="0" smtClean="0"/>
              <a:t>escolares</a:t>
            </a:r>
            <a:r>
              <a:rPr lang="es-ES" sz="2400" dirty="0" smtClean="0"/>
              <a:t>. </a:t>
            </a:r>
            <a:endParaRPr lang="es-ES" sz="2400" b="1" dirty="0">
              <a:solidFill>
                <a:srgbClr val="FF0000"/>
              </a:solidFill>
            </a:endParaRPr>
          </a:p>
        </p:txBody>
      </p:sp>
    </p:spTree>
    <p:extLst>
      <p:ext uri="{BB962C8B-B14F-4D97-AF65-F5344CB8AC3E}">
        <p14:creationId xmlns:p14="http://schemas.microsoft.com/office/powerpoint/2010/main" val="1302727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2.- Tiempo total dedicado a las tareas escolares en fin de </a:t>
            </a:r>
            <a:r>
              <a:rPr lang="es-ES" sz="2800" b="1" dirty="0" smtClean="0"/>
              <a:t>semana</a:t>
            </a:r>
            <a:endParaRPr lang="es-ES" sz="2800" dirty="0"/>
          </a:p>
        </p:txBody>
      </p:sp>
      <p:graphicFrame>
        <p:nvGraphicFramePr>
          <p:cNvPr id="5" name="1 Gráfico"/>
          <p:cNvGraphicFramePr/>
          <p:nvPr/>
        </p:nvGraphicFramePr>
        <p:xfrm>
          <a:off x="467544" y="1268760"/>
          <a:ext cx="8136904" cy="53285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18058"/>
          </a:xfrm>
        </p:spPr>
        <p:txBody>
          <a:bodyPr>
            <a:normAutofit fontScale="90000"/>
          </a:bodyPr>
          <a:lstStyle/>
          <a:p>
            <a:r>
              <a:rPr lang="es-ES" sz="2400" b="1" dirty="0" smtClean="0"/>
              <a:t>PROPUESTAS</a:t>
            </a:r>
            <a:endParaRPr lang="es-ES" sz="2800" dirty="0"/>
          </a:p>
        </p:txBody>
      </p:sp>
      <p:sp>
        <p:nvSpPr>
          <p:cNvPr id="3" name="2 CuadroTexto"/>
          <p:cNvSpPr txBox="1"/>
          <p:nvPr/>
        </p:nvSpPr>
        <p:spPr>
          <a:xfrm>
            <a:off x="467544" y="836712"/>
            <a:ext cx="8208912" cy="5509200"/>
          </a:xfrm>
          <a:prstGeom prst="rect">
            <a:avLst/>
          </a:prstGeom>
          <a:noFill/>
        </p:spPr>
        <p:txBody>
          <a:bodyPr wrap="square" rtlCol="0">
            <a:spAutoFit/>
          </a:bodyPr>
          <a:lstStyle/>
          <a:p>
            <a:pPr marL="457200" lvl="0" indent="-457200"/>
            <a:r>
              <a:rPr lang="es-ES" sz="2000" b="1" dirty="0" smtClean="0"/>
              <a:t>1. Reducir el tiempo</a:t>
            </a:r>
            <a:r>
              <a:rPr lang="es-ES" sz="2000" dirty="0" smtClean="0"/>
              <a:t> dedicado a las tareas escolares, según la edad.</a:t>
            </a:r>
          </a:p>
          <a:p>
            <a:pPr marL="457200" lvl="0" indent="-457200"/>
            <a:endParaRPr lang="es-ES" sz="800" dirty="0" smtClean="0"/>
          </a:p>
          <a:p>
            <a:pPr lvl="0"/>
            <a:r>
              <a:rPr lang="es-ES" sz="2000" b="1" dirty="0" smtClean="0"/>
              <a:t>2. Flexibilizar</a:t>
            </a:r>
            <a:r>
              <a:rPr lang="es-ES" sz="2000" dirty="0" smtClean="0"/>
              <a:t> los tiempos para la realización de las mismas. A veces se castiga a </a:t>
            </a:r>
            <a:r>
              <a:rPr lang="es-ES" sz="2000" dirty="0" err="1" smtClean="0"/>
              <a:t>l@s</a:t>
            </a:r>
            <a:r>
              <a:rPr lang="es-ES" sz="2000" dirty="0" smtClean="0"/>
              <a:t> </a:t>
            </a:r>
            <a:r>
              <a:rPr lang="es-ES" sz="2000" dirty="0" err="1" smtClean="0"/>
              <a:t>niñ@s</a:t>
            </a:r>
            <a:r>
              <a:rPr lang="es-ES" sz="2000" dirty="0" smtClean="0"/>
              <a:t> por no haber hecho una tarea (o parte de ella), no teniéndose en cuenta que las circunstancias familiares no siempre permiten que las tareas puedan estar listas de un día para otro. Una organización semanal, como se lleva a cabo ya en muchos centros, ayudaría a que este tipo de problemas se redujesen.</a:t>
            </a:r>
          </a:p>
          <a:p>
            <a:pPr lvl="0"/>
            <a:endParaRPr lang="es-ES" sz="800" dirty="0" smtClean="0"/>
          </a:p>
          <a:p>
            <a:pPr lvl="0"/>
            <a:r>
              <a:rPr lang="es-ES" sz="2000" b="1" dirty="0" smtClean="0"/>
              <a:t>3. No utilizar las tareas como castigo</a:t>
            </a:r>
            <a:r>
              <a:rPr lang="es-ES" sz="2000" dirty="0" smtClean="0"/>
              <a:t>.</a:t>
            </a:r>
          </a:p>
          <a:p>
            <a:pPr lvl="0"/>
            <a:endParaRPr lang="es-ES" sz="800" dirty="0" smtClean="0"/>
          </a:p>
          <a:p>
            <a:pPr lvl="0"/>
            <a:r>
              <a:rPr lang="es-ES" sz="2000" b="1" dirty="0" smtClean="0"/>
              <a:t>4. Evitar</a:t>
            </a:r>
            <a:r>
              <a:rPr lang="es-ES" sz="2000" dirty="0" smtClean="0"/>
              <a:t> los deberes que se basan en una rutina </a:t>
            </a:r>
            <a:r>
              <a:rPr lang="es-ES" sz="2000" b="1" dirty="0" smtClean="0"/>
              <a:t>de copia y repetición</a:t>
            </a:r>
            <a:r>
              <a:rPr lang="es-ES" sz="2000" dirty="0" smtClean="0"/>
              <a:t>.</a:t>
            </a:r>
          </a:p>
          <a:p>
            <a:pPr lvl="0"/>
            <a:endParaRPr lang="es-ES" sz="800" dirty="0" smtClean="0"/>
          </a:p>
          <a:p>
            <a:pPr lvl="0"/>
            <a:r>
              <a:rPr lang="es-ES" sz="2000" b="1" dirty="0" smtClean="0"/>
              <a:t>5. </a:t>
            </a:r>
            <a:r>
              <a:rPr lang="es-ES" sz="2000" dirty="0" smtClean="0"/>
              <a:t>Las tareas deberían ser actividades que son difíciles o imposibles de realizar en la escuela, y deberían tener siempre la </a:t>
            </a:r>
            <a:r>
              <a:rPr lang="es-ES" sz="2000" b="1" dirty="0" smtClean="0"/>
              <a:t>finalidad de enseñar a pensar</a:t>
            </a:r>
            <a:r>
              <a:rPr lang="es-ES" sz="2000" dirty="0" smtClean="0"/>
              <a:t>, a tener pensamiento científico, lógico, crítico…</a:t>
            </a:r>
          </a:p>
          <a:p>
            <a:pPr lvl="0"/>
            <a:endParaRPr lang="es-ES" sz="800" dirty="0" smtClean="0"/>
          </a:p>
          <a:p>
            <a:pPr lvl="0"/>
            <a:r>
              <a:rPr lang="es-ES" sz="2000" b="1" dirty="0" smtClean="0"/>
              <a:t>6. </a:t>
            </a:r>
            <a:r>
              <a:rPr lang="es-ES" sz="2000" dirty="0" smtClean="0"/>
              <a:t>Cuando un niño o niña necesite </a:t>
            </a:r>
            <a:r>
              <a:rPr lang="es-ES" sz="2000" b="1" dirty="0" smtClean="0"/>
              <a:t>ayuda específica en casa</a:t>
            </a:r>
            <a:r>
              <a:rPr lang="es-ES" sz="2000" dirty="0" smtClean="0"/>
              <a:t>, el/la tutor/a debería reunirse con su familia y pactar en qué modo la familia puede ayudar a su </a:t>
            </a:r>
            <a:r>
              <a:rPr lang="es-ES" sz="2000" dirty="0" err="1" smtClean="0"/>
              <a:t>hij@</a:t>
            </a:r>
            <a:r>
              <a:rPr lang="es-ES" sz="2000" dirty="0" smtClean="0"/>
              <a:t> para compensar su retraso curricular, si es que ello es posible.</a:t>
            </a:r>
            <a:endParaRPr lang="es-ES" sz="2000" b="1" dirty="0">
              <a:solidFill>
                <a:srgbClr val="FF0000"/>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BIBLIOGRAFÍA</a:t>
            </a:r>
            <a:endParaRPr lang="es-ES" dirty="0"/>
          </a:p>
        </p:txBody>
      </p:sp>
      <p:sp>
        <p:nvSpPr>
          <p:cNvPr id="3" name="2 Marcador de contenido"/>
          <p:cNvSpPr>
            <a:spLocks noGrp="1"/>
          </p:cNvSpPr>
          <p:nvPr>
            <p:ph idx="1"/>
          </p:nvPr>
        </p:nvSpPr>
        <p:spPr>
          <a:xfrm>
            <a:off x="467544" y="1268760"/>
            <a:ext cx="8229600" cy="4525963"/>
          </a:xfrm>
        </p:spPr>
        <p:txBody>
          <a:bodyPr>
            <a:noAutofit/>
          </a:bodyPr>
          <a:lstStyle/>
          <a:p>
            <a:r>
              <a:rPr lang="es-ES" sz="2200" dirty="0" smtClean="0"/>
              <a:t>“El mito de los deberes”. Ed. </a:t>
            </a:r>
            <a:r>
              <a:rPr lang="es-ES" sz="2200" dirty="0" err="1" smtClean="0"/>
              <a:t>Kaleida</a:t>
            </a:r>
            <a:r>
              <a:rPr lang="es-ES" sz="2200" dirty="0" smtClean="0"/>
              <a:t>. </a:t>
            </a:r>
            <a:r>
              <a:rPr lang="es-ES" sz="2200" dirty="0" err="1" smtClean="0"/>
              <a:t>Alfie</a:t>
            </a:r>
            <a:r>
              <a:rPr lang="es-ES" sz="2200" dirty="0" smtClean="0"/>
              <a:t> </a:t>
            </a:r>
            <a:r>
              <a:rPr lang="es-ES" sz="2200" dirty="0" err="1" smtClean="0"/>
              <a:t>Khon</a:t>
            </a:r>
            <a:r>
              <a:rPr lang="es-ES" sz="2200" dirty="0" smtClean="0"/>
              <a:t>, 2013</a:t>
            </a:r>
          </a:p>
          <a:p>
            <a:pPr lvl="1"/>
            <a:r>
              <a:rPr lang="es-ES" sz="2200" dirty="0" smtClean="0"/>
              <a:t>Este libro contiene numerosas referencias a los estudios realizados desde los años 70 acerca de la realización de deberes escolares y sus consecuencias académicas.</a:t>
            </a:r>
          </a:p>
          <a:p>
            <a:r>
              <a:rPr lang="es-ES" sz="2200" dirty="0" smtClean="0"/>
              <a:t>El informe “¿Los </a:t>
            </a:r>
            <a:r>
              <a:rPr lang="es-ES" sz="2200" dirty="0"/>
              <a:t>deberes perpetúan la desigualdad?” (</a:t>
            </a:r>
            <a:r>
              <a:rPr lang="es-ES" sz="2200" dirty="0">
                <a:hlinkClick r:id="rId2"/>
              </a:rPr>
              <a:t>http://</a:t>
            </a:r>
            <a:r>
              <a:rPr lang="es-ES" sz="2200" dirty="0" smtClean="0">
                <a:hlinkClick r:id="rId2"/>
              </a:rPr>
              <a:t>www.oecd-ilibrary.org/education/pisa-in-focus_22260919</a:t>
            </a:r>
            <a:r>
              <a:rPr lang="es-ES" sz="2200" dirty="0" smtClean="0"/>
              <a:t>) </a:t>
            </a:r>
            <a:r>
              <a:rPr lang="es-ES" sz="2200" dirty="0"/>
              <a:t>se centra en analizar de qué manera la cantidad de tiempo dedicado al trabajo influye en el </a:t>
            </a:r>
            <a:r>
              <a:rPr lang="es-ES" sz="2200" b="1" dirty="0"/>
              <a:t>rendimiento académico</a:t>
            </a:r>
            <a:r>
              <a:rPr lang="es-ES" sz="2200" dirty="0"/>
              <a:t> de los alumnos según su nivel </a:t>
            </a:r>
            <a:r>
              <a:rPr lang="es-ES" sz="2200" dirty="0" smtClean="0"/>
              <a:t>económico. </a:t>
            </a:r>
            <a:r>
              <a:rPr lang="es-ES" sz="2200" dirty="0"/>
              <a:t/>
            </a:r>
            <a:br>
              <a:rPr lang="es-ES" sz="2200" dirty="0"/>
            </a:br>
            <a:r>
              <a:rPr lang="es-ES" sz="2200" dirty="0"/>
              <a:t>Leer más:  </a:t>
            </a:r>
            <a:r>
              <a:rPr lang="es-ES" sz="2200" dirty="0">
                <a:hlinkClick r:id="rId3"/>
              </a:rPr>
              <a:t>Educación: Informe PISA: los alumnos españoles hacen demasiados deberes pero no sirve para </a:t>
            </a:r>
            <a:r>
              <a:rPr lang="es-ES" sz="2200" dirty="0" smtClean="0">
                <a:hlinkClick r:id="rId3"/>
              </a:rPr>
              <a:t>nada</a:t>
            </a:r>
            <a:endParaRPr lang="es-ES" sz="2200" dirty="0" smtClean="0"/>
          </a:p>
          <a:p>
            <a:r>
              <a:rPr lang="es-ES" sz="2200" dirty="0"/>
              <a:t>La OMS avisa: los niños españoles se sienten presionados por los deberes: </a:t>
            </a:r>
            <a:r>
              <a:rPr lang="es-ES" sz="2200" dirty="0">
                <a:hlinkClick r:id="rId4"/>
              </a:rPr>
              <a:t>http://www.elmundo.es/sociedad/2016/03/15/56e7f28946163f00378b4572.html</a:t>
            </a:r>
            <a:endParaRPr lang="es-ES" sz="2200" dirty="0"/>
          </a:p>
          <a:p>
            <a:pPr marL="0" indent="0">
              <a:buNone/>
            </a:pPr>
            <a:r>
              <a:rPr lang="es-ES" sz="2200" dirty="0"/>
              <a:t/>
            </a:r>
            <a:br>
              <a:rPr lang="es-ES" sz="2200" dirty="0"/>
            </a:br>
            <a:r>
              <a:rPr lang="es-ES" sz="2200" dirty="0"/>
              <a:t/>
            </a:r>
            <a:br>
              <a:rPr lang="es-ES" sz="2200" dirty="0"/>
            </a:br>
            <a:endParaRPr lang="es-ES" sz="2200" dirty="0" smtClean="0"/>
          </a:p>
          <a:p>
            <a:endParaRPr lang="es-ES" sz="2200" dirty="0" smtClean="0"/>
          </a:p>
          <a:p>
            <a:endParaRPr lang="es-ES" sz="2200" dirty="0"/>
          </a:p>
        </p:txBody>
      </p:sp>
    </p:spTree>
    <p:extLst>
      <p:ext uri="{BB962C8B-B14F-4D97-AF65-F5344CB8AC3E}">
        <p14:creationId xmlns:p14="http://schemas.microsoft.com/office/powerpoint/2010/main" val="3434811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2.- Tiempo total dedicado a las tareas escolares en fin de </a:t>
            </a:r>
            <a:r>
              <a:rPr lang="es-ES" sz="2800" b="1" dirty="0" smtClean="0"/>
              <a:t>semana</a:t>
            </a:r>
            <a:endParaRPr lang="es-ES" sz="2800" dirty="0"/>
          </a:p>
        </p:txBody>
      </p:sp>
      <p:graphicFrame>
        <p:nvGraphicFramePr>
          <p:cNvPr id="4" name="2 Gráfico"/>
          <p:cNvGraphicFramePr/>
          <p:nvPr/>
        </p:nvGraphicFramePr>
        <p:xfrm>
          <a:off x="971600" y="1268760"/>
          <a:ext cx="7200800" cy="54726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2.- Tiempo total dedicado a las tareas escolares en fin de </a:t>
            </a:r>
            <a:r>
              <a:rPr lang="es-ES" sz="2800" b="1" dirty="0" smtClean="0"/>
              <a:t>semana</a:t>
            </a:r>
            <a:endParaRPr lang="es-ES" sz="2800" dirty="0"/>
          </a:p>
        </p:txBody>
      </p:sp>
      <p:graphicFrame>
        <p:nvGraphicFramePr>
          <p:cNvPr id="6" name="3 Gráfico"/>
          <p:cNvGraphicFramePr/>
          <p:nvPr/>
        </p:nvGraphicFramePr>
        <p:xfrm>
          <a:off x="899592" y="1412776"/>
          <a:ext cx="7560840" cy="5229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b="1" dirty="0"/>
              <a:t>3.- Para realizar los deberes escolares mi </a:t>
            </a:r>
            <a:r>
              <a:rPr lang="es-ES" sz="2800" b="1" dirty="0" smtClean="0"/>
              <a:t>hijo/a*…</a:t>
            </a:r>
            <a:endParaRPr lang="es-ES" sz="2800" dirty="0"/>
          </a:p>
        </p:txBody>
      </p:sp>
      <p:graphicFrame>
        <p:nvGraphicFramePr>
          <p:cNvPr id="5" name="1 Gráfico"/>
          <p:cNvGraphicFramePr/>
          <p:nvPr/>
        </p:nvGraphicFramePr>
        <p:xfrm>
          <a:off x="107504" y="1323974"/>
          <a:ext cx="8784976" cy="4913337"/>
        </p:xfrm>
        <a:graphic>
          <a:graphicData uri="http://schemas.openxmlformats.org/drawingml/2006/chart">
            <c:chart xmlns:c="http://schemas.openxmlformats.org/drawingml/2006/chart" xmlns:r="http://schemas.openxmlformats.org/officeDocument/2006/relationships" r:id="rId2"/>
          </a:graphicData>
        </a:graphic>
      </p:graphicFrame>
      <p:sp>
        <p:nvSpPr>
          <p:cNvPr id="6" name="5 CuadroTexto"/>
          <p:cNvSpPr txBox="1"/>
          <p:nvPr/>
        </p:nvSpPr>
        <p:spPr>
          <a:xfrm>
            <a:off x="467544" y="6309320"/>
            <a:ext cx="5421356" cy="338554"/>
          </a:xfrm>
          <a:prstGeom prst="rect">
            <a:avLst/>
          </a:prstGeom>
          <a:noFill/>
        </p:spPr>
        <p:txBody>
          <a:bodyPr wrap="square" rtlCol="0">
            <a:spAutoFit/>
          </a:bodyPr>
          <a:lstStyle/>
          <a:p>
            <a:r>
              <a:rPr lang="es-ES" sz="1600" b="1" dirty="0" smtClean="0"/>
              <a:t>*</a:t>
            </a:r>
            <a:r>
              <a:rPr lang="es-ES" sz="1200" dirty="0" smtClean="0"/>
              <a:t>En la encuesta se ofrecían solo las 4 primeras opciones</a:t>
            </a:r>
            <a:endParaRPr lang="es-ES"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1676</TotalTime>
  <Words>3902</Words>
  <Application>Microsoft Office PowerPoint</Application>
  <PresentationFormat>Presentación en pantalla (4:3)</PresentationFormat>
  <Paragraphs>231</Paragraphs>
  <Slides>61</Slides>
  <Notes>0</Notes>
  <HiddenSlides>0</HiddenSlides>
  <MMClips>0</MMClips>
  <ScaleCrop>false</ScaleCrop>
  <HeadingPairs>
    <vt:vector size="4" baseType="variant">
      <vt:variant>
        <vt:lpstr>Tema</vt:lpstr>
      </vt:variant>
      <vt:variant>
        <vt:i4>1</vt:i4>
      </vt:variant>
      <vt:variant>
        <vt:lpstr>Títulos de diapositiva</vt:lpstr>
      </vt:variant>
      <vt:variant>
        <vt:i4>61</vt:i4>
      </vt:variant>
    </vt:vector>
  </HeadingPairs>
  <TitlesOfParts>
    <vt:vector size="62" baseType="lpstr">
      <vt:lpstr>Tema de Office</vt:lpstr>
      <vt:lpstr>ANÁLISIS ENCUESTAS SOBRE LOS DEBERES ESCOLARES EN CEIP JUAN GRIS</vt:lpstr>
      <vt:lpstr>PRELIMINARES</vt:lpstr>
      <vt:lpstr>DISTRIBUCIÓN ENCUESTAS</vt:lpstr>
      <vt:lpstr>1.- Tiempo dedicado a las tareas escolares de lunes a viernes</vt:lpstr>
      <vt:lpstr>1.- Tiempo dedicado a las tareas escolares de lunes a viernes</vt:lpstr>
      <vt:lpstr>2.- Tiempo total dedicado a las tareas escolares en fin de semana</vt:lpstr>
      <vt:lpstr>2.- Tiempo total dedicado a las tareas escolares en fin de semana</vt:lpstr>
      <vt:lpstr>2.- Tiempo total dedicado a las tareas escolares en fin de semana</vt:lpstr>
      <vt:lpstr>3.- Para realizar los deberes escolares mi hijo/a*…</vt:lpstr>
      <vt:lpstr>3.- Porcentaje de niñ@s que cuenta con ayuda para realizar los deberes</vt:lpstr>
      <vt:lpstr>11.- Mi hijo/a realiza las tareas escolares solo/a </vt:lpstr>
      <vt:lpstr>11.- Mi hijo/a realiza las tareas escolares solo/a </vt:lpstr>
      <vt:lpstr>16.- Hay que explicar a mi hijo/a el contenido de las lecciones para que pueda realizar las tareas escolares </vt:lpstr>
      <vt:lpstr>16.- Hay que explicar a mi hijo/a el contenido de las lecciones para que pueda realizar las tareas escolares </vt:lpstr>
      <vt:lpstr>17.- Hay que explicar a mi hijo/a lo que se pide en las tareas escolares (como los enunciados de los ejercicios y problemas, por ejemplo) </vt:lpstr>
      <vt:lpstr>17.- Hay que explicar a mi hijo/a lo que se pide en las tareas escolares (como los enunciados de los ejercicios y problemas, por ejemplo) </vt:lpstr>
      <vt:lpstr>18.- Se corrigen las tareas de mi hijo/a antes de que las lleve al colegio (madre, padre u otra persona) </vt:lpstr>
      <vt:lpstr>18.- Se corrigen las tareas de mi hijo/a antes de que las lleve al colegio (madre, padre u otra persona) </vt:lpstr>
      <vt:lpstr>4.- Indica el tipo de tareas que realiza con más frecuencia tu hij@ (respuesta múltiple)</vt:lpstr>
      <vt:lpstr>4.- Indica el tipo de tareas que realiza con más frecuencia tu hij@ (respuesta múltiple)</vt:lpstr>
      <vt:lpstr>4.- Porcentaje de alumn@s que realiza la tarea “búsqueda de información”</vt:lpstr>
      <vt:lpstr>5.- ¿Con cuánta antelación conoce las tareas que debe realizar tu hij@, generalmente?</vt:lpstr>
      <vt:lpstr>6.- ¿Cómo afronta tu hij@, generalmente, las tareas escolares? (respuesta múltiple)</vt:lpstr>
      <vt:lpstr>6.- ¿Cómo afronta tu hij@, generalmente, las tareas escolares?*</vt:lpstr>
      <vt:lpstr>6.- ¿Cómo afronta tu hij@, generalmente, las tareas escolares?*</vt:lpstr>
      <vt:lpstr>7.-Tiempo diario aproximado, de lunes a viernes, que dedica tu hij@ a ocio y otras actividades no escolares* </vt:lpstr>
      <vt:lpstr>7.-Tiempo diario aproximado, de lunes a viernes, que dedica tu hij@ a ocio y otras actividades no escolares </vt:lpstr>
      <vt:lpstr>8.- Tiempo diario dedicado por tu hij@ a leer por placer (lectura elegida por él/ella)</vt:lpstr>
      <vt:lpstr>8.- Tiempo diario dedicado por tu hij@ a leer por placer (lectura elegida por él/ella)</vt:lpstr>
      <vt:lpstr>9.-Bajo tu punto de vista, en general, las tareas escolares en Primaria…</vt:lpstr>
      <vt:lpstr>9.-Bajo tu punto de vista, en general, las tareas escolares en Primaria…</vt:lpstr>
      <vt:lpstr>13.- Las tareas escolares son útiles para el aprendizaje </vt:lpstr>
      <vt:lpstr>13.- Las tareas escolares son útiles para el aprendizaje </vt:lpstr>
      <vt:lpstr>10.- ¿Sabes que durante el curso 2013-2014 se realizó en nuestro colegio un ciclo de charlas-debate acerca de las tareas escolares? </vt:lpstr>
      <vt:lpstr>12.- La familia organiza las tardes dependiendo de las tareas escolares</vt:lpstr>
      <vt:lpstr>12.- La familia organiza las tardes dependiendo de las tareas escolares</vt:lpstr>
      <vt:lpstr>14.- Las tareas escolares son motivo de discusión familiar </vt:lpstr>
      <vt:lpstr>14.- Las tareas escolares son motivo de discusión familiar </vt:lpstr>
      <vt:lpstr>15.- Mi hijo/a compagina con facilidad las tareas escolares con la vida familiar </vt:lpstr>
      <vt:lpstr>15.- Mi hijo/a compagina con facilidad las tareas escolares con la vida familiar </vt:lpstr>
      <vt:lpstr>COMENTARIOS</vt:lpstr>
      <vt:lpstr>COMENTARIOS II</vt:lpstr>
      <vt:lpstr>COMENTARIOS III</vt:lpstr>
      <vt:lpstr>COMENTARIOS IV</vt:lpstr>
      <vt:lpstr>COMENTARIOS V</vt:lpstr>
      <vt:lpstr>COMENTARIOS VI</vt:lpstr>
      <vt:lpstr>COMENTARIOS VII</vt:lpstr>
      <vt:lpstr>COMENTARIOS VIII</vt:lpstr>
      <vt:lpstr>COMENTARIOS IX</vt:lpstr>
      <vt:lpstr>COMENTARIOS X</vt:lpstr>
      <vt:lpstr>COMENTARIOS XI</vt:lpstr>
      <vt:lpstr>COMENTARIOS XII</vt:lpstr>
      <vt:lpstr>COMENTAMOS LOS COMENTARIOS</vt:lpstr>
      <vt:lpstr>CONCLUSIONES I</vt:lpstr>
      <vt:lpstr>CONCLUSIONES II</vt:lpstr>
      <vt:lpstr>CONCLUSIONES III</vt:lpstr>
      <vt:lpstr>CONCLUSIONES IV</vt:lpstr>
      <vt:lpstr>REFLEXIONES</vt:lpstr>
      <vt:lpstr>REFLEXIONES</vt:lpstr>
      <vt:lpstr>PROPUESTAS</vt:lpstr>
      <vt:lpstr>BIBLIOGRAFÍA</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ENCUESTAS SOBRE LOS DEBERES ESCOLARES EN CEIP JUAN GRIS</dc:title>
  <dc:creator>Diana Huerta</dc:creator>
  <cp:lastModifiedBy>Diana</cp:lastModifiedBy>
  <cp:revision>87</cp:revision>
  <dcterms:created xsi:type="dcterms:W3CDTF">2016-02-27T07:35:46Z</dcterms:created>
  <dcterms:modified xsi:type="dcterms:W3CDTF">2016-04-11T21:25:35Z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